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68" r:id="rId4"/>
    <p:sldId id="259" r:id="rId5"/>
    <p:sldId id="265" r:id="rId6"/>
    <p:sldId id="262" r:id="rId7"/>
    <p:sldId id="257" r:id="rId8"/>
    <p:sldId id="269" r:id="rId9"/>
    <p:sldId id="270" r:id="rId10"/>
    <p:sldId id="272" r:id="rId11"/>
    <p:sldId id="273" r:id="rId12"/>
    <p:sldId id="275" r:id="rId13"/>
    <p:sldId id="274" r:id="rId14"/>
    <p:sldId id="266" r:id="rId15"/>
    <p:sldId id="267" r:id="rId16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48"/>
    <a:srgbClr val="FF0376"/>
    <a:srgbClr val="FAFAF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92" d="100"/>
          <a:sy n="92" d="100"/>
        </p:scale>
        <p:origin x="-13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20"/>
      <c:rAngAx val="0"/>
      <c:perspective val="1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0.23758147764742429"/>
          <c:y val="0.21925067501592993"/>
          <c:w val="0.63771339528324666"/>
          <c:h val="0.73762861975859872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cene3d>
              <a:camera prst="orthographicFront"/>
              <a:lightRig rig="threePt" dir="t"/>
            </a:scene3d>
            <a:sp3d>
              <a:bevelT/>
            </a:sp3d>
          </c:spPr>
          <c:explosion val="12"/>
          <c:dPt>
            <c:idx val="0"/>
            <c:bubble3D val="0"/>
            <c:spPr>
              <a:solidFill>
                <a:srgbClr val="7030A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1"/>
            <c:bubble3D val="0"/>
            <c:spPr>
              <a:solidFill>
                <a:srgbClr val="00B050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4"/>
            <c:bubble3D val="0"/>
            <c:spPr>
              <a:solidFill>
                <a:schemeClr val="accent2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5"/>
            <c:bubble3D val="0"/>
            <c:spPr>
              <a:solidFill>
                <a:schemeClr val="accent5">
                  <a:lumMod val="75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6"/>
            <c:bubble3D val="0"/>
            <c:spPr>
              <a:solidFill>
                <a:srgbClr val="FF0048"/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Pt>
            <c:idx val="7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  <a:scene3d>
                <a:camera prst="orthographicFront"/>
                <a:lightRig rig="threePt" dir="t"/>
              </a:scene3d>
              <a:sp3d>
                <a:bevelT/>
              </a:sp3d>
            </c:spPr>
          </c:dPt>
          <c:dLbls>
            <c:dLbl>
              <c:idx val="0"/>
              <c:layout>
                <c:manualLayout>
                  <c:x val="4.2424808767971807E-3"/>
                  <c:y val="-0.10971060267805981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Образование </a:t>
                    </a:r>
                    <a:r>
                      <a:rPr lang="en-US" sz="1600" b="1" dirty="0" smtClean="0"/>
                      <a:t>24,9%</a:t>
                    </a:r>
                    <a:r>
                      <a:rPr lang="ru-RU" sz="1600" b="1" dirty="0" smtClean="0"/>
                      <a:t> </a:t>
                    </a:r>
                  </a:p>
                  <a:p>
                    <a:r>
                      <a:rPr lang="ru-RU" sz="1600" b="1" dirty="0" smtClean="0"/>
                      <a:t>(</a:t>
                    </a:r>
                    <a:r>
                      <a:rPr lang="ru-RU" sz="1600" b="1" dirty="0" smtClean="0">
                        <a:solidFill>
                          <a:srgbClr val="FF0000"/>
                        </a:solidFill>
                      </a:rPr>
                      <a:t>150 ед.</a:t>
                    </a:r>
                    <a:r>
                      <a:rPr lang="ru-RU" sz="1600" b="1" dirty="0" smtClean="0"/>
                      <a:t>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"/>
              <c:layout>
                <c:manualLayout>
                  <c:x val="7.967885883356654E-2"/>
                  <c:y val="3.9838087859798386E-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Дорожная инфраструктура </a:t>
                    </a:r>
                    <a:r>
                      <a:rPr lang="en-US" sz="1600" b="1" dirty="0" smtClean="0"/>
                      <a:t>22,9%</a:t>
                    </a:r>
                    <a:r>
                      <a:rPr lang="ru-RU" sz="1600" b="1" dirty="0" smtClean="0"/>
                      <a:t> (</a:t>
                    </a:r>
                    <a:r>
                      <a:rPr lang="ru-RU" sz="1600" b="1" dirty="0" smtClean="0">
                        <a:solidFill>
                          <a:srgbClr val="FF0000"/>
                        </a:solidFill>
                      </a:rPr>
                      <a:t>136 ед.</a:t>
                    </a:r>
                    <a:r>
                      <a:rPr lang="ru-RU" sz="1600" b="1" dirty="0" smtClean="0"/>
                      <a:t>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2"/>
              <c:layout>
                <c:manualLayout>
                  <c:x val="-5.2037918943665551E-2"/>
                  <c:y val="0.10795574347002221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ЖКХ </a:t>
                    </a:r>
                    <a:r>
                      <a:rPr lang="en-US" sz="1600" b="1" dirty="0" smtClean="0"/>
                      <a:t>15,7%</a:t>
                    </a:r>
                    <a:endParaRPr lang="ru-RU" sz="1600" b="1" dirty="0" smtClean="0"/>
                  </a:p>
                  <a:p>
                    <a:r>
                      <a:rPr lang="ru-RU" sz="1600" b="1" dirty="0" smtClean="0"/>
                      <a:t>(</a:t>
                    </a:r>
                    <a:r>
                      <a:rPr lang="ru-RU" sz="1600" b="1" dirty="0" smtClean="0">
                        <a:solidFill>
                          <a:srgbClr val="FF0000"/>
                        </a:solidFill>
                      </a:rPr>
                      <a:t>95 ед.</a:t>
                    </a:r>
                    <a:r>
                      <a:rPr lang="ru-RU" sz="1600" b="1" dirty="0" smtClean="0"/>
                      <a:t>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8.3706533624434018E-2"/>
                  <c:y val="9.9684152138734688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Газификация </a:t>
                    </a:r>
                    <a:r>
                      <a:rPr lang="en-US" sz="1600" b="1" dirty="0" smtClean="0"/>
                      <a:t>1,</a:t>
                    </a:r>
                    <a:r>
                      <a:rPr lang="ru-RU" sz="1600" b="1" dirty="0" smtClean="0"/>
                      <a:t>4</a:t>
                    </a:r>
                    <a:r>
                      <a:rPr lang="en-US" sz="1600" b="1" dirty="0" smtClean="0"/>
                      <a:t>%</a:t>
                    </a:r>
                    <a:endParaRPr lang="ru-RU" sz="1600" b="1" dirty="0" smtClean="0"/>
                  </a:p>
                  <a:p>
                    <a:r>
                      <a:rPr lang="ru-RU" sz="1600" b="1" dirty="0" smtClean="0"/>
                      <a:t>(</a:t>
                    </a:r>
                    <a:r>
                      <a:rPr lang="ru-RU" sz="1600" b="1" dirty="0" smtClean="0">
                        <a:solidFill>
                          <a:srgbClr val="FF0000"/>
                        </a:solidFill>
                      </a:rPr>
                      <a:t>8 ед.</a:t>
                    </a:r>
                    <a:r>
                      <a:rPr lang="ru-RU" sz="1600" b="1" dirty="0" smtClean="0"/>
                      <a:t>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4"/>
              <c:layout>
                <c:manualLayout>
                  <c:x val="-6.2143812927566537E-2"/>
                  <c:y val="-0.2122239081703286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Физкультура и спорт </a:t>
                    </a:r>
                    <a:r>
                      <a:rPr lang="en-US" sz="1600" b="1" dirty="0" smtClean="0"/>
                      <a:t>6,4%</a:t>
                    </a:r>
                    <a:endParaRPr lang="ru-RU" sz="1600" b="1" dirty="0" smtClean="0"/>
                  </a:p>
                  <a:p>
                    <a:r>
                      <a:rPr lang="ru-RU" sz="1600" b="1" dirty="0" smtClean="0"/>
                      <a:t> (</a:t>
                    </a:r>
                    <a:r>
                      <a:rPr lang="ru-RU" sz="1600" b="1" dirty="0" smtClean="0">
                        <a:solidFill>
                          <a:srgbClr val="FF0000"/>
                        </a:solidFill>
                      </a:rPr>
                      <a:t>38 ед.</a:t>
                    </a:r>
                    <a:r>
                      <a:rPr lang="ru-RU" sz="1600" b="1" dirty="0" smtClean="0"/>
                      <a:t>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5"/>
              <c:layout>
                <c:manualLayout>
                  <c:x val="-4.5101048698076469E-2"/>
                  <c:y val="-0.24419174578143693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Здравоохранение </a:t>
                    </a:r>
                    <a:r>
                      <a:rPr lang="en-US" sz="1600" b="1" dirty="0" smtClean="0"/>
                      <a:t>9,0%</a:t>
                    </a:r>
                    <a:r>
                      <a:rPr lang="ru-RU" sz="1600" b="1" dirty="0" smtClean="0"/>
                      <a:t> (</a:t>
                    </a:r>
                    <a:r>
                      <a:rPr lang="ru-RU" sz="1600" b="1" dirty="0" smtClean="0">
                        <a:solidFill>
                          <a:srgbClr val="FF0000"/>
                        </a:solidFill>
                      </a:rPr>
                      <a:t>53 ед.</a:t>
                    </a:r>
                    <a:r>
                      <a:rPr lang="ru-RU" sz="1600" b="1" dirty="0" smtClean="0">
                        <a:solidFill>
                          <a:schemeClr val="tx1"/>
                        </a:solidFill>
                      </a:rPr>
                      <a:t>)</a:t>
                    </a:r>
                    <a:endParaRPr lang="en-US" dirty="0">
                      <a:solidFill>
                        <a:schemeClr val="tx1"/>
                      </a:solidFill>
                    </a:endParaRPr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6"/>
              <c:layout>
                <c:manualLayout>
                  <c:x val="9.3055145192693769E-2"/>
                  <c:y val="-9.9561847045286811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Культура </a:t>
                    </a:r>
                    <a:r>
                      <a:rPr lang="en-US" sz="1600" b="1" dirty="0" smtClean="0"/>
                      <a:t>8,7%</a:t>
                    </a:r>
                    <a:endParaRPr lang="ru-RU" sz="1600" b="1" dirty="0" smtClean="0"/>
                  </a:p>
                  <a:p>
                    <a:r>
                      <a:rPr lang="ru-RU" sz="1600" b="1" dirty="0" smtClean="0"/>
                      <a:t>(</a:t>
                    </a:r>
                    <a:r>
                      <a:rPr lang="ru-RU" sz="1600" b="1" dirty="0" smtClean="0">
                        <a:solidFill>
                          <a:srgbClr val="FF0000"/>
                        </a:solidFill>
                      </a:rPr>
                      <a:t>52 ед.</a:t>
                    </a:r>
                    <a:r>
                      <a:rPr lang="ru-RU" sz="1600" b="1" dirty="0" smtClean="0"/>
                      <a:t>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7"/>
              <c:layout>
                <c:manualLayout>
                  <c:x val="0.15834225872557708"/>
                  <c:y val="-4.5938673255616728E-2"/>
                </c:manualLayout>
              </c:layout>
              <c:tx>
                <c:rich>
                  <a:bodyPr/>
                  <a:lstStyle/>
                  <a:p>
                    <a:r>
                      <a:rPr lang="ru-RU" sz="1600" b="1" dirty="0" smtClean="0"/>
                      <a:t>Прочее </a:t>
                    </a:r>
                    <a:r>
                      <a:rPr lang="en-US" sz="1600" b="1" dirty="0" smtClean="0"/>
                      <a:t>11,0%</a:t>
                    </a:r>
                    <a:endParaRPr lang="ru-RU" sz="1600" b="1" dirty="0" smtClean="0"/>
                  </a:p>
                  <a:p>
                    <a:r>
                      <a:rPr lang="ru-RU" sz="1600" b="1" dirty="0" smtClean="0"/>
                      <a:t>(</a:t>
                    </a:r>
                    <a:r>
                      <a:rPr lang="ru-RU" sz="1600" b="1" dirty="0" smtClean="0">
                        <a:solidFill>
                          <a:srgbClr val="FF0000"/>
                        </a:solidFill>
                      </a:rPr>
                      <a:t>66 ед.</a:t>
                    </a:r>
                    <a:r>
                      <a:rPr lang="ru-RU" sz="1600" b="1" dirty="0" smtClean="0"/>
                      <a:t>)</a:t>
                    </a:r>
                    <a:endParaRPr lang="en-US" dirty="0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8"/>
              <c:layout>
                <c:manualLayout>
                  <c:x val="-6.3407431376055493E-2"/>
                  <c:y val="-0.15646831751160528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9"/>
              <c:layout>
                <c:manualLayout>
                  <c:x val="8.3140799265556023E-2"/>
                  <c:y val="-0.15922894781499441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0"/>
              <c:layout>
                <c:manualLayout>
                  <c:x val="8.2922849741758314E-2"/>
                  <c:y val="9.0560163361082368E-3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dLbl>
              <c:idx val="11"/>
              <c:layout>
                <c:manualLayout>
                  <c:x val="5.2302131268580188E-2"/>
                  <c:y val="8.6668742514041483E-2"/>
                </c:manualLayout>
              </c:layout>
              <c:showLegendKey val="0"/>
              <c:showVal val="0"/>
              <c:showCatName val="0"/>
              <c:showSerName val="0"/>
              <c:showPercent val="1"/>
              <c:showBubbleSize val="0"/>
            </c:dLbl>
            <c:numFmt formatCode="0.0%" sourceLinked="0"/>
            <c:txPr>
              <a:bodyPr/>
              <a:lstStyle/>
              <a:p>
                <a:pPr>
                  <a:defRPr sz="1600" b="1"/>
                </a:pPr>
                <a:endParaRPr lang="ru-RU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</c:dLbls>
          <c:cat>
            <c:strRef>
              <c:f>Лист1!$A$2:$A$9</c:f>
              <c:strCache>
                <c:ptCount val="8"/>
                <c:pt idx="0">
                  <c:v>Образование</c:v>
                </c:pt>
                <c:pt idx="1">
                  <c:v>Дорожная инфраструктура</c:v>
                </c:pt>
                <c:pt idx="2">
                  <c:v>ЖКХ</c:v>
                </c:pt>
                <c:pt idx="3">
                  <c:v>Газификация</c:v>
                </c:pt>
                <c:pt idx="4">
                  <c:v>Физкультура и спорт</c:v>
                </c:pt>
                <c:pt idx="5">
                  <c:v>Здравоохранение</c:v>
                </c:pt>
                <c:pt idx="6">
                  <c:v>Культура</c:v>
                </c:pt>
                <c:pt idx="7">
                  <c:v>Прочее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8"/>
                <c:pt idx="0">
                  <c:v>24.916387959866221</c:v>
                </c:pt>
                <c:pt idx="1">
                  <c:v>22.909698996655518</c:v>
                </c:pt>
                <c:pt idx="2">
                  <c:v>15.719063545150503</c:v>
                </c:pt>
                <c:pt idx="3">
                  <c:v>1.3377926421404682</c:v>
                </c:pt>
                <c:pt idx="4">
                  <c:v>6.3545150501672243</c:v>
                </c:pt>
                <c:pt idx="5">
                  <c:v>9.0301003344481607</c:v>
                </c:pt>
                <c:pt idx="6">
                  <c:v>8.695652173913043</c:v>
                </c:pt>
                <c:pt idx="7">
                  <c:v>11.036789297658862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200">
          <a:latin typeface="Times New Roman" pitchFamily="18" charset="0"/>
          <a:cs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8105742929575687"/>
          <c:y val="1.0167530263030775E-2"/>
          <c:w val="0.61204579580753649"/>
          <c:h val="0.97321370316139266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spPr>
            <a:solidFill>
              <a:srgbClr val="7030A0"/>
            </a:solidFill>
            <a:ln>
              <a:solidFill>
                <a:schemeClr val="accent2">
                  <a:lumMod val="50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/>
            </a:sp3d>
          </c:spPr>
          <c:invertIfNegative val="0"/>
          <c:dLbls>
            <c:txPr>
              <a:bodyPr/>
              <a:lstStyle/>
              <a:p>
                <a:pPr>
                  <a:defRPr sz="16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Лист1!$A$2:$A$9</c:f>
              <c:strCache>
                <c:ptCount val="8"/>
                <c:pt idx="0">
                  <c:v>Дорожная инфраструктура</c:v>
                </c:pt>
                <c:pt idx="1">
                  <c:v>Образование</c:v>
                </c:pt>
                <c:pt idx="2">
                  <c:v>ЖКХ</c:v>
                </c:pt>
                <c:pt idx="3">
                  <c:v>Здравоохранение</c:v>
                </c:pt>
                <c:pt idx="4">
                  <c:v>Физкультура и спорт</c:v>
                </c:pt>
                <c:pt idx="5">
                  <c:v>Культура</c:v>
                </c:pt>
                <c:pt idx="6">
                  <c:v>Прочее</c:v>
                </c:pt>
                <c:pt idx="7">
                  <c:v>Газификация</c:v>
                </c:pt>
              </c:strCache>
            </c:strRef>
          </c:cat>
          <c:val>
            <c:numRef>
              <c:f>Лист1!$B$2:$B$9</c:f>
              <c:numCache>
                <c:formatCode>0.0</c:formatCode>
                <c:ptCount val="8"/>
                <c:pt idx="0">
                  <c:v>1993.8</c:v>
                </c:pt>
                <c:pt idx="1">
                  <c:v>1049</c:v>
                </c:pt>
                <c:pt idx="2">
                  <c:v>360.6</c:v>
                </c:pt>
                <c:pt idx="3">
                  <c:v>313.2</c:v>
                </c:pt>
                <c:pt idx="4">
                  <c:v>300.3</c:v>
                </c:pt>
                <c:pt idx="5">
                  <c:v>60.6</c:v>
                </c:pt>
                <c:pt idx="6">
                  <c:v>30</c:v>
                </c:pt>
                <c:pt idx="7">
                  <c:v>10.5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54138752"/>
        <c:axId val="54141696"/>
      </c:barChart>
      <c:catAx>
        <c:axId val="54138752"/>
        <c:scaling>
          <c:orientation val="minMax"/>
        </c:scaling>
        <c:delete val="0"/>
        <c:axPos val="l"/>
        <c:majorTickMark val="none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54141696"/>
        <c:crosses val="autoZero"/>
        <c:auto val="1"/>
        <c:lblAlgn val="ctr"/>
        <c:lblOffset val="100"/>
        <c:noMultiLvlLbl val="0"/>
      </c:catAx>
      <c:valAx>
        <c:axId val="54141696"/>
        <c:scaling>
          <c:orientation val="minMax"/>
        </c:scaling>
        <c:delete val="1"/>
        <c:axPos val="b"/>
        <c:numFmt formatCode="0.0" sourceLinked="1"/>
        <c:majorTickMark val="out"/>
        <c:minorTickMark val="none"/>
        <c:tickLblPos val="nextTo"/>
        <c:crossAx val="5413875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200"/>
      </a:pPr>
      <a:endParaRPr lang="ru-RU"/>
    </a:p>
  </c:tx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0.57674</cdr:x>
      <cdr:y>0.06096</cdr:y>
    </cdr:from>
    <cdr:to>
      <cdr:x>0.60025</cdr:x>
      <cdr:y>0.09606</cdr:y>
    </cdr:to>
    <cdr:sp macro="" textlink="">
      <cdr:nvSpPr>
        <cdr:cNvPr id="2" name="Прямоугольник 1"/>
        <cdr:cNvSpPr/>
      </cdr:nvSpPr>
      <cdr:spPr>
        <a:xfrm xmlns:a="http://schemas.openxmlformats.org/drawingml/2006/main">
          <a:off x="4794300" y="278890"/>
          <a:ext cx="195436" cy="160582"/>
        </a:xfrm>
        <a:prstGeom xmlns:a="http://schemas.openxmlformats.org/drawingml/2006/main" prst="rect">
          <a:avLst/>
        </a:prstGeom>
        <a:solidFill xmlns:a="http://schemas.openxmlformats.org/drawingml/2006/main">
          <a:srgbClr val="7030A0"/>
        </a:solidFill>
        <a:ln xmlns:a="http://schemas.openxmlformats.org/drawingml/2006/main">
          <a:solidFill>
            <a:schemeClr val="accent2">
              <a:lumMod val="50000"/>
            </a:schemeClr>
          </a:solidFill>
        </a:ln>
        <a:scene3d xmlns:a="http://schemas.openxmlformats.org/drawingml/2006/main">
          <a:camera prst="orthographicFront"/>
          <a:lightRig rig="threePt" dir="t"/>
        </a:scene3d>
        <a:sp3d xmlns:a="http://schemas.openxmlformats.org/drawingml/2006/main">
          <a:bevelT w="165100" prst="coolSlant"/>
        </a:sp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ru-RU"/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235"/>
          <a:stretch/>
        </p:blipFill>
        <p:spPr>
          <a:xfrm>
            <a:off x="0" y="0"/>
            <a:ext cx="4130260" cy="16035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8740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0041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07757" y="365125"/>
            <a:ext cx="1478756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71488" y="365125"/>
            <a:ext cx="4321969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70743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4265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95502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71487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3486150" y="1825625"/>
            <a:ext cx="2900363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083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60005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350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49205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10129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4140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AFAF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BB889-9D34-4BBB-8EBF-7B432ADE08F0}" type="datetimeFigureOut">
              <a:rPr lang="ru-RU" smtClean="0"/>
              <a:t>16.11.2016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173F88-3387-453B-9303-AC0210B95CB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71805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235"/>
          <a:stretch/>
        </p:blipFill>
        <p:spPr>
          <a:xfrm>
            <a:off x="0" y="0"/>
            <a:ext cx="9144000" cy="3550024"/>
          </a:xfrm>
          <a:prstGeom prst="rect">
            <a:avLst/>
          </a:prstGeo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124691" y="3273137"/>
            <a:ext cx="8894618" cy="21613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плана</a:t>
            </a:r>
            <a:b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наказов избирателей депутатам Законодательного Собрания</a:t>
            </a:r>
            <a:b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Новосибирской области шестого созыва </a:t>
            </a:r>
          </a:p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2017 год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38328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74978313"/>
              </p:ext>
            </p:extLst>
          </p:nvPr>
        </p:nvGraphicFramePr>
        <p:xfrm>
          <a:off x="127289" y="997805"/>
          <a:ext cx="8889424" cy="52783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2951"/>
                <a:gridCol w="2140527"/>
                <a:gridCol w="1205346"/>
                <a:gridCol w="1223264"/>
                <a:gridCol w="1046160"/>
                <a:gridCol w="1116846"/>
                <a:gridCol w="1414330"/>
              </a:tblGrid>
              <a:tr h="535746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районов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финансирования на 2017 год, тыс. рублей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6580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Областной бюджет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Местный бюджет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Федеральный бюджет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Внебюджетные источники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Барабинский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33096,65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1749,22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34845,87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Болотнинский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4000,00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4000,00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Венгеровский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12350,53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650,03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13000,56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Доволенский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62850,80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62850,80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Здвинский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9708,90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63,10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9772,00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Искитимский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46300,00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2200,00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48500,00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Карасукский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35418,92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1074,58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36493,50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Каргатский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17346,08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17346,08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Колыванский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24387,50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750,00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25137,50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Коченёвский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29470,29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947,05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127000,00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157417,34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Кочковский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5097,53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268,29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5365,82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Куйбышевский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130673,86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2715,10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133388,96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Купинский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60214,30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832,35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61046,65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Маслянинский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2303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Мошковский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139346,00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760,00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140106,00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" y="116038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распределении в 2017 году субсидий по объектам 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транспортной инфраструктуры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средств областного бюджета Новосибирской 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области, тыс. рублей</a:t>
            </a:r>
            <a:endParaRPr lang="ru-RU" sz="17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48751" y="6372353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09128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0376942"/>
              </p:ext>
            </p:extLst>
          </p:nvPr>
        </p:nvGraphicFramePr>
        <p:xfrm>
          <a:off x="127289" y="1049759"/>
          <a:ext cx="8889424" cy="4907449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2951"/>
                <a:gridCol w="2140527"/>
                <a:gridCol w="1205346"/>
                <a:gridCol w="1223264"/>
                <a:gridCol w="1046160"/>
                <a:gridCol w="1116846"/>
                <a:gridCol w="1414330"/>
              </a:tblGrid>
              <a:tr h="525198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районов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gridSpan="5"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финансирования на 2017 год, тыс. рублей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64506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Областной бюджет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Местный бюджет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Федеральный бюджет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Внебюджетные источники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Всего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Новосибирский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274881,20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1450,00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276331,20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Северный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12000,00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12000,00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Сузунский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27135,00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875,00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28010,00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Татарский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62059,25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62059,25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Тогучинский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91120,00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175,00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91295,00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Усть-Таркский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85371,60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85871,60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Чановский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83265,79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4382,41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87648,20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Черепановский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9500,00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10000,00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Чистоозерный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78552,00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78552,00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Чулымский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62521,47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1223,46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63744,93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Город Бердск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250946,03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4150,00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255096,03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Город Искитим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156568,45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12788,16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169356,61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Город Новосибирск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19600,00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19600,00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66942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6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1797182,15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69653,75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127000,00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1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1993835,9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" y="116038"/>
            <a:ext cx="9144000" cy="6155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 распределении в 2017 году субсидий по объектам 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транспортной инфраструктуры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счет средств областного бюджета Новосибирской 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области, тыс. рублей</a:t>
            </a:r>
            <a:endParaRPr lang="ru-RU" sz="17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48751" y="6345013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523138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83527" y="165271"/>
            <a:ext cx="553835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defTabSz="685800" fontAlgn="ctr"/>
            <a:r>
              <a:rPr lang="ru-RU" sz="2000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объемах финансирования в 2017 </a:t>
            </a:r>
            <a:r>
              <a:rPr lang="ru-RU" sz="20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году, тыс. рублей </a:t>
            </a:r>
            <a:endParaRPr lang="ru-RU" sz="20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2867891" y="1323439"/>
            <a:ext cx="5932688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Группа 7"/>
          <p:cNvGrpSpPr/>
          <p:nvPr/>
        </p:nvGrpSpPr>
        <p:grpSpPr>
          <a:xfrm>
            <a:off x="2677193" y="4026515"/>
            <a:ext cx="3375510" cy="461981"/>
            <a:chOff x="2215879" y="3844737"/>
            <a:chExt cx="3375510" cy="461981"/>
          </a:xfrm>
        </p:grpSpPr>
        <p:pic>
          <p:nvPicPr>
            <p:cNvPr id="9" name="Picture 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5879" y="3844737"/>
              <a:ext cx="541207" cy="46198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0" name="Прямоугольник 9"/>
            <p:cNvSpPr/>
            <p:nvPr/>
          </p:nvSpPr>
          <p:spPr>
            <a:xfrm>
              <a:off x="2757087" y="3844737"/>
              <a:ext cx="2834302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объектам водоснабжения</a:t>
              </a:r>
              <a:endParaRPr lang="ru-RU" sz="1600" b="1" dirty="0"/>
            </a:p>
          </p:txBody>
        </p:sp>
      </p:grp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12798"/>
              </p:ext>
            </p:extLst>
          </p:nvPr>
        </p:nvGraphicFramePr>
        <p:xfrm>
          <a:off x="1665651" y="4515136"/>
          <a:ext cx="6124426" cy="23428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88801"/>
                <a:gridCol w="2509298"/>
                <a:gridCol w="2826327"/>
              </a:tblGrid>
              <a:tr h="5129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районов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16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финансирования (из ОБ)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Купинский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18114,9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Тогучинский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20000,0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Черепановский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16712,7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Искитимский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9350,6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Татарский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6412,0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Чановский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20000,0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90 590,2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47843481"/>
              </p:ext>
            </p:extLst>
          </p:nvPr>
        </p:nvGraphicFramePr>
        <p:xfrm>
          <a:off x="4635552" y="2158635"/>
          <a:ext cx="4371256" cy="178668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6425"/>
                <a:gridCol w="2205730"/>
                <a:gridCol w="1529101"/>
              </a:tblGrid>
              <a:tr h="512994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районов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16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финансирования (из ОБ)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Черепановский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25150,0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Искитимский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14250,0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Куйбышевский район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11250,0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261410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50 650,0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pic>
        <p:nvPicPr>
          <p:cNvPr id="13" name="Picture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10991" y="1611221"/>
            <a:ext cx="498307" cy="425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Прямоугольник 13"/>
          <p:cNvSpPr/>
          <p:nvPr/>
        </p:nvSpPr>
        <p:spPr>
          <a:xfrm>
            <a:off x="5323006" y="1611221"/>
            <a:ext cx="2575064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b="1" dirty="0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строительству </a:t>
            </a:r>
            <a:r>
              <a:rPr lang="ru-RU" sz="1600" b="1" dirty="0" err="1" smtClean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ФАПов</a:t>
            </a:r>
            <a:endParaRPr lang="ru-RU" sz="1600" b="1" dirty="0"/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52600275"/>
              </p:ext>
            </p:extLst>
          </p:nvPr>
        </p:nvGraphicFramePr>
        <p:xfrm>
          <a:off x="103761" y="2171701"/>
          <a:ext cx="4371256" cy="167541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6425"/>
                <a:gridCol w="2205730"/>
                <a:gridCol w="1529101"/>
              </a:tblGrid>
              <a:tr h="611203"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районов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</a:t>
                      </a:r>
                      <a:r>
                        <a:rPr lang="ru-RU" sz="16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финансирования (из МБ)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114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Болотнинский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1145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Убинский</a:t>
                      </a:r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9605,0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  <a:tr h="31145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1600" b="1" i="1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10 405,0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chemeClr val="tx1"/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1"/>
                    </a:gradFill>
                  </a:tcPr>
                </a:tc>
              </a:tr>
            </a:tbl>
          </a:graphicData>
        </a:graphic>
      </p:graphicFrame>
      <p:grpSp>
        <p:nvGrpSpPr>
          <p:cNvPr id="17" name="Группа 16"/>
          <p:cNvGrpSpPr/>
          <p:nvPr/>
        </p:nvGrpSpPr>
        <p:grpSpPr>
          <a:xfrm>
            <a:off x="792977" y="1631503"/>
            <a:ext cx="3156730" cy="461981"/>
            <a:chOff x="2215881" y="3844737"/>
            <a:chExt cx="3156730" cy="461981"/>
          </a:xfrm>
        </p:grpSpPr>
        <p:pic>
          <p:nvPicPr>
            <p:cNvPr id="18" name="Picture 1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15881" y="3844738"/>
              <a:ext cx="541206" cy="46198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9" name="Прямоугольник 18"/>
            <p:cNvSpPr/>
            <p:nvPr/>
          </p:nvSpPr>
          <p:spPr>
            <a:xfrm>
              <a:off x="2757087" y="3844737"/>
              <a:ext cx="2615524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1600" b="1" dirty="0" smtClean="0">
                  <a:solidFill>
                    <a:prstClr val="black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по объектам газификации</a:t>
              </a:r>
              <a:endParaRPr lang="ru-RU" sz="16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59663591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85651" y="284110"/>
            <a:ext cx="517388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об объемах финансирования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наказов избирателей в 2017 и 2015 годах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44972824"/>
              </p:ext>
            </p:extLst>
          </p:nvPr>
        </p:nvGraphicFramePr>
        <p:xfrm>
          <a:off x="62476" y="2057399"/>
          <a:ext cx="9029701" cy="378194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90503"/>
                <a:gridCol w="600137"/>
                <a:gridCol w="600137"/>
                <a:gridCol w="612640"/>
                <a:gridCol w="650148"/>
                <a:gridCol w="650148"/>
                <a:gridCol w="650148"/>
                <a:gridCol w="612640"/>
                <a:gridCol w="612640"/>
                <a:gridCol w="612640"/>
                <a:gridCol w="612640"/>
                <a:gridCol w="612640"/>
                <a:gridCol w="612640"/>
              </a:tblGrid>
              <a:tr h="374096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 rowSpan="3"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Кол-во наказов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 rowSpan="3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9"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финансирования мероприятий, млн. рублей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</a:tr>
              <a:tr h="29595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по источникам финансирования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</a:tr>
              <a:tr h="38982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МБ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ФБ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ВБИ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3018"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2015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2017 год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</a:tr>
              <a:tr h="685454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</a:p>
                    <a:p>
                      <a:pPr algn="l" rtl="0" fontAlgn="ctr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3700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4118,0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3230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3614,9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457,5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222,6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93,9 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7,3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</a:tr>
              <a:tr h="727363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по 18 округ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3616,5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2958,5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3264,7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153,5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93,9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600" b="1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  <a:endParaRPr lang="ru-RU" sz="1600" b="1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</a:tr>
              <a:tr h="706236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 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по 38 округ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 rtl="0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b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575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501,5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271,5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350,2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304,0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50,3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0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u="none" strike="noStrike" dirty="0" smtClean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8390" marR="8390" marT="8390" marB="0" anchor="ctr">
                    <a:gradFill>
                      <a:gsLst>
                        <a:gs pos="64000">
                          <a:schemeClr val="accent1">
                            <a:lumMod val="20000"/>
                            <a:lumOff val="80000"/>
                          </a:schemeClr>
                        </a:gs>
                        <a:gs pos="10000">
                          <a:schemeClr val="accent4">
                            <a:lumMod val="20000"/>
                            <a:lumOff val="80000"/>
                          </a:schemeClr>
                        </a:gs>
                        <a:gs pos="0">
                          <a:schemeClr val="tx1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cxnSp>
        <p:nvCxnSpPr>
          <p:cNvPr id="6" name="Прямая соединительная линия 5"/>
          <p:cNvCxnSpPr/>
          <p:nvPr/>
        </p:nvCxnSpPr>
        <p:spPr>
          <a:xfrm>
            <a:off x="2867891" y="1246909"/>
            <a:ext cx="593320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54077" y="6324231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2276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7"/>
          <p:cNvGrpSpPr>
            <a:grpSpLocks/>
          </p:cNvGrpSpPr>
          <p:nvPr/>
        </p:nvGrpSpPr>
        <p:grpSpPr bwMode="auto">
          <a:xfrm>
            <a:off x="325072" y="1692818"/>
            <a:ext cx="5105400" cy="555625"/>
            <a:chOff x="1248" y="2030"/>
            <a:chExt cx="3216" cy="350"/>
          </a:xfrm>
        </p:grpSpPr>
        <p:sp>
          <p:nvSpPr>
            <p:cNvPr id="20" name="Line 8"/>
            <p:cNvSpPr>
              <a:spLocks noChangeShapeType="1"/>
            </p:cNvSpPr>
            <p:nvPr/>
          </p:nvSpPr>
          <p:spPr bwMode="gray">
            <a:xfrm>
              <a:off x="1440" y="2380"/>
              <a:ext cx="3024" cy="0"/>
            </a:xfrm>
            <a:prstGeom prst="line">
              <a:avLst/>
            </a:prstGeom>
            <a:noFill/>
            <a:ln w="25400">
              <a:solidFill>
                <a:srgbClr val="969696"/>
              </a:solidFill>
              <a:prstDash val="sysDot"/>
              <a:round/>
              <a:headEnd/>
              <a:tailEnd type="oval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gray">
            <a:xfrm rot="3419336">
              <a:off x="1261" y="2017"/>
              <a:ext cx="302" cy="328"/>
            </a:xfrm>
            <a:prstGeom prst="rect">
              <a:avLst/>
            </a:prstGeom>
            <a:gradFill rotWithShape="1">
              <a:gsLst>
                <a:gs pos="0">
                  <a:srgbClr val="99CC00"/>
                </a:gs>
                <a:gs pos="100000">
                  <a:srgbClr val="99CC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430200" prstMaterial="legacyMatte">
              <a:bevelT w="13500" h="13500" prst="angle"/>
              <a:bevelB w="13500" h="13500" prst="angle"/>
              <a:extrusionClr>
                <a:srgbClr val="99CC00"/>
              </a:extrusionClr>
              <a:contourClr>
                <a:srgbClr val="99CC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endParaRPr lang="ru-RU"/>
            </a:p>
          </p:txBody>
        </p:sp>
        <p:sp>
          <p:nvSpPr>
            <p:cNvPr id="22" name="Text Box 11"/>
            <p:cNvSpPr txBox="1">
              <a:spLocks noChangeArrowheads="1"/>
            </p:cNvSpPr>
            <p:nvPr/>
          </p:nvSpPr>
          <p:spPr bwMode="gray">
            <a:xfrm>
              <a:off x="1296" y="2044"/>
              <a:ext cx="214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2400" b="1"/>
                <a:t>1</a:t>
              </a:r>
            </a:p>
          </p:txBody>
        </p:sp>
      </p:grpSp>
      <p:grpSp>
        <p:nvGrpSpPr>
          <p:cNvPr id="6" name="Группа 5"/>
          <p:cNvGrpSpPr/>
          <p:nvPr/>
        </p:nvGrpSpPr>
        <p:grpSpPr>
          <a:xfrm>
            <a:off x="332683" y="3308820"/>
            <a:ext cx="8460108" cy="1323439"/>
            <a:chOff x="273305" y="3053639"/>
            <a:chExt cx="8460108" cy="1323439"/>
          </a:xfrm>
        </p:grpSpPr>
        <p:grpSp>
          <p:nvGrpSpPr>
            <p:cNvPr id="13" name="Group 17"/>
            <p:cNvGrpSpPr>
              <a:grpSpLocks/>
            </p:cNvGrpSpPr>
            <p:nvPr/>
          </p:nvGrpSpPr>
          <p:grpSpPr bwMode="auto">
            <a:xfrm>
              <a:off x="273305" y="3821452"/>
              <a:ext cx="5105400" cy="555625"/>
              <a:chOff x="1248" y="3230"/>
              <a:chExt cx="3216" cy="350"/>
            </a:xfrm>
          </p:grpSpPr>
          <p:sp>
            <p:nvSpPr>
              <p:cNvPr id="15" name="Line 18"/>
              <p:cNvSpPr>
                <a:spLocks noChangeShapeType="1"/>
              </p:cNvSpPr>
              <p:nvPr/>
            </p:nvSpPr>
            <p:spPr bwMode="gray">
              <a:xfrm>
                <a:off x="1441" y="3579"/>
                <a:ext cx="3023" cy="1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6" name="Rectangle 19"/>
              <p:cNvSpPr>
                <a:spLocks noChangeArrowheads="1"/>
              </p:cNvSpPr>
              <p:nvPr/>
            </p:nvSpPr>
            <p:spPr bwMode="gray">
              <a:xfrm rot="3419336">
                <a:off x="1261" y="321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FF9933"/>
                  </a:gs>
                  <a:gs pos="100000">
                    <a:srgbClr val="FF9933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FF9933"/>
                </a:extrusionClr>
                <a:contourClr>
                  <a:srgbClr val="FF9933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sp>
            <p:nvSpPr>
              <p:cNvPr id="17" name="Text Box 21"/>
              <p:cNvSpPr txBox="1">
                <a:spLocks noChangeArrowheads="1"/>
              </p:cNvSpPr>
              <p:nvPr/>
            </p:nvSpPr>
            <p:spPr bwMode="gray">
              <a:xfrm>
                <a:off x="1296" y="3244"/>
                <a:ext cx="21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/>
                  <a:t>3</a:t>
                </a:r>
              </a:p>
            </p:txBody>
          </p:sp>
        </p:grpSp>
        <p:sp>
          <p:nvSpPr>
            <p:cNvPr id="14" name="Прямоугольник 13"/>
            <p:cNvSpPr/>
            <p:nvPr/>
          </p:nvSpPr>
          <p:spPr>
            <a:xfrm>
              <a:off x="1109734" y="3053639"/>
              <a:ext cx="7623679" cy="132343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Соглашение о сотрудничестве и взаимодействии между Законодательным Собранием Новосибирской области, Губернатором Новосибирской области, мэром города Новосибирска и Советом депутатов города Новосибирска при выполнении программы реализации наказов избирателей депутатам Законодательного Собрания Новосибирской области шестого </a:t>
              </a: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созыва от 06.06.2016</a:t>
              </a:r>
              <a:endParaRPr lang="ru-RU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46459" y="2379425"/>
            <a:ext cx="8468747" cy="830997"/>
            <a:chOff x="407641" y="1963835"/>
            <a:chExt cx="8468747" cy="830997"/>
          </a:xfrm>
        </p:grpSpPr>
        <p:grpSp>
          <p:nvGrpSpPr>
            <p:cNvPr id="23" name="Group 12"/>
            <p:cNvGrpSpPr>
              <a:grpSpLocks/>
            </p:cNvGrpSpPr>
            <p:nvPr/>
          </p:nvGrpSpPr>
          <p:grpSpPr bwMode="auto">
            <a:xfrm>
              <a:off x="407641" y="2239207"/>
              <a:ext cx="5105400" cy="555625"/>
              <a:chOff x="1248" y="2640"/>
              <a:chExt cx="3216" cy="350"/>
            </a:xfrm>
          </p:grpSpPr>
          <p:sp>
            <p:nvSpPr>
              <p:cNvPr id="25" name="Line 13"/>
              <p:cNvSpPr>
                <a:spLocks noChangeShapeType="1"/>
              </p:cNvSpPr>
              <p:nvPr/>
            </p:nvSpPr>
            <p:spPr bwMode="gray">
              <a:xfrm>
                <a:off x="1440" y="299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26" name="Rectangle 14"/>
              <p:cNvSpPr>
                <a:spLocks noChangeArrowheads="1"/>
              </p:cNvSpPr>
              <p:nvPr/>
            </p:nvSpPr>
            <p:spPr bwMode="gray">
              <a:xfrm rot="3419336">
                <a:off x="1261" y="2627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006699"/>
                  </a:gs>
                  <a:gs pos="100000">
                    <a:srgbClr val="0066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006699"/>
                </a:extrusionClr>
                <a:contourClr>
                  <a:srgbClr val="0066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sp>
            <p:nvSpPr>
              <p:cNvPr id="27" name="Text Box 16"/>
              <p:cNvSpPr txBox="1">
                <a:spLocks noChangeArrowheads="1"/>
              </p:cNvSpPr>
              <p:nvPr/>
            </p:nvSpPr>
            <p:spPr bwMode="gray">
              <a:xfrm>
                <a:off x="1296" y="2654"/>
                <a:ext cx="214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en-US" sz="2400" b="1" dirty="0"/>
                  <a:t>2</a:t>
                </a:r>
              </a:p>
            </p:txBody>
          </p:sp>
        </p:grpSp>
        <p:sp>
          <p:nvSpPr>
            <p:cNvPr id="9" name="Прямоугольник 8"/>
            <p:cNvSpPr/>
            <p:nvPr/>
          </p:nvSpPr>
          <p:spPr>
            <a:xfrm>
              <a:off x="1216196" y="1963835"/>
              <a:ext cx="7660192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Комиссия по наказам избирателей (Постановление Законодательного Собрания Новосибирской области от 28.01.2016 № 18 «О формировании состава комиссии по наказам избирателей»)</a:t>
              </a:r>
              <a:endParaRPr lang="ru-RU" sz="16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325072" y="265718"/>
            <a:ext cx="8446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Меры по исполнению плана реализации наказов избирателей депутатам Законодательного Собрания Новосибирской области на 2017 год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34" name="Прямая соединительная линия 33"/>
          <p:cNvCxnSpPr/>
          <p:nvPr/>
        </p:nvCxnSpPr>
        <p:spPr>
          <a:xfrm>
            <a:off x="332683" y="1149559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AutoShape 30"/>
          <p:cNvSpPr>
            <a:spLocks noChangeArrowheads="1"/>
          </p:cNvSpPr>
          <p:nvPr/>
        </p:nvSpPr>
        <p:spPr bwMode="auto">
          <a:xfrm>
            <a:off x="1111380" y="1226089"/>
            <a:ext cx="7660192" cy="977908"/>
          </a:xfrm>
          <a:prstGeom prst="roundRect">
            <a:avLst>
              <a:gd name="adj" fmla="val 13745"/>
            </a:avLst>
          </a:prstGeom>
          <a:noFill/>
          <a:ln w="38100">
            <a:noFill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31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Комиссия по вопросам реализации наказов избирателей депутатам Законодательного Собрания Новосибирской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при Правительстве Новосибирской области (Постановление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Губернатора Новосибирской области от 24.06.2016  № 150) 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379998" y="5164282"/>
            <a:ext cx="8435208" cy="1600438"/>
          </a:xfrm>
          <a:prstGeom prst="rect">
            <a:avLst/>
          </a:prstGeom>
          <a:noFill/>
          <a:ln w="28575">
            <a:solidFill>
              <a:srgbClr val="7030A0"/>
            </a:solidFill>
          </a:ln>
        </p:spPr>
        <p:txBody>
          <a:bodyPr wrap="square" rtlCol="0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мере принятия Закона об областном бюджете Новосибирской области на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2017 год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плановый период 2018 и 2019 годов, бюджетов муниципальных районов и городских округов Новосибирской области проект Плана наказов на 2017 год будет дополнен информацией в части увеличения объемов финансирования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мероприятия по реализации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наказов избирателей. </a:t>
            </a:r>
          </a:p>
          <a:p>
            <a:endParaRPr lang="ru-RU" dirty="0"/>
          </a:p>
        </p:txBody>
      </p:sp>
      <p:cxnSp>
        <p:nvCxnSpPr>
          <p:cNvPr id="30" name="Прямая соединительная линия 29"/>
          <p:cNvCxnSpPr/>
          <p:nvPr/>
        </p:nvCxnSpPr>
        <p:spPr>
          <a:xfrm>
            <a:off x="357583" y="4946073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36431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24691" y="2286001"/>
            <a:ext cx="8894618" cy="2161309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6858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5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плана</a:t>
            </a:r>
            <a:b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наказов избирателей депутатам Законодательного Собрания</a:t>
            </a:r>
            <a:b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Новосибирской области шестого созыва </a:t>
            </a:r>
          </a:p>
          <a:p>
            <a:r>
              <a:rPr lang="ru-RU" sz="3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2017 год</a:t>
            </a:r>
            <a:endParaRPr lang="ru-RU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24691" y="6417631"/>
            <a:ext cx="319000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Минэкономразвития НСО, 2016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6199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AutoShape 4"/>
          <p:cNvSpPr>
            <a:spLocks noChangeArrowheads="1"/>
          </p:cNvSpPr>
          <p:nvPr/>
        </p:nvSpPr>
        <p:spPr bwMode="auto">
          <a:xfrm>
            <a:off x="2264699" y="1256878"/>
            <a:ext cx="6535882" cy="831696"/>
          </a:xfrm>
          <a:prstGeom prst="roundRect">
            <a:avLst>
              <a:gd name="adj" fmla="val 13745"/>
            </a:avLst>
          </a:prstGeom>
          <a:noFill/>
          <a:ln w="38100">
            <a:solidFill>
              <a:schemeClr val="bg2">
                <a:lumMod val="75000"/>
              </a:schemeClr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0C0C0">
                    <a:alpha val="31000"/>
                  </a:srgbClr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Законом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Новосибирской области от 01.07.2015 № 574-ОЗ «О наказах избирателей депутатам Законодательного Собрания Новосибирской области»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4" name="AutoShape 29"/>
          <p:cNvSpPr>
            <a:spLocks noChangeArrowheads="1"/>
          </p:cNvSpPr>
          <p:nvPr/>
        </p:nvSpPr>
        <p:spPr bwMode="auto">
          <a:xfrm>
            <a:off x="2264699" y="2283322"/>
            <a:ext cx="6535884" cy="1089958"/>
          </a:xfrm>
          <a:prstGeom prst="roundRect">
            <a:avLst>
              <a:gd name="adj" fmla="val 13745"/>
            </a:avLst>
          </a:prstGeom>
          <a:solidFill>
            <a:srgbClr val="FFFFFF">
              <a:alpha val="31000"/>
            </a:srgbClr>
          </a:solidFill>
          <a:ln w="381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реализации наказов избирателей депутатам Законодательного Собрания Новосибирской области шестого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созыва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утвержденной постановлением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Законодательного Собрания Новосибирской области от 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26.05.2016 №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94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27" name="Прямая соединительная линия 26"/>
          <p:cNvCxnSpPr/>
          <p:nvPr/>
        </p:nvCxnSpPr>
        <p:spPr>
          <a:xfrm>
            <a:off x="354079" y="1118386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Прямоугольник 1"/>
          <p:cNvSpPr/>
          <p:nvPr/>
        </p:nvSpPr>
        <p:spPr>
          <a:xfrm>
            <a:off x="301357" y="37098"/>
            <a:ext cx="857119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плана реализации наказов избирателей депутатам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Законодательного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Собрания Новосибирской области шестого созыва на 2017 год (далее – проект Плана наказов на 2017 год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291739" y="4419433"/>
            <a:ext cx="850884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Представленный документ является результатом совместной работы органов исполнительной власти Новосибирской области и органов местного самоуправления, в котором определены наиболее значимые объекты капитального строительства и ремонта в 2017 году, в том числе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сферах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332529" y="5785256"/>
            <a:ext cx="8244158" cy="750171"/>
            <a:chOff x="366436" y="5619945"/>
            <a:chExt cx="8018717" cy="750171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366436" y="5619945"/>
              <a:ext cx="7626338" cy="750171"/>
              <a:chOff x="907" y="5634306"/>
              <a:chExt cx="7626338" cy="750171"/>
            </a:xfrm>
          </p:grpSpPr>
          <p:grpSp>
            <p:nvGrpSpPr>
              <p:cNvPr id="32" name="Group 5"/>
              <p:cNvGrpSpPr>
                <a:grpSpLocks/>
              </p:cNvGrpSpPr>
              <p:nvPr/>
            </p:nvGrpSpPr>
            <p:grpSpPr bwMode="auto">
              <a:xfrm>
                <a:off x="907" y="5637534"/>
                <a:ext cx="5130396" cy="746943"/>
                <a:chOff x="477" y="1148"/>
                <a:chExt cx="4344" cy="881"/>
              </a:xfrm>
            </p:grpSpPr>
            <p:sp>
              <p:nvSpPr>
                <p:cNvPr id="53" name="Rectangle 6"/>
                <p:cNvSpPr>
                  <a:spLocks noChangeArrowheads="1"/>
                </p:cNvSpPr>
                <p:nvPr/>
              </p:nvSpPr>
              <p:spPr bwMode="gray">
                <a:xfrm rot="19675832">
                  <a:off x="477" y="1160"/>
                  <a:ext cx="735" cy="869"/>
                </a:xfrm>
                <a:prstGeom prst="rect">
                  <a:avLst/>
                </a:prstGeom>
                <a:gradFill rotWithShape="1">
                  <a:gsLst>
                    <a:gs pos="0">
                      <a:srgbClr val="FF6600"/>
                    </a:gs>
                    <a:gs pos="100000">
                      <a:srgbClr val="FF66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PerspectiveFront">
                    <a:rot lat="0" lon="1500000" rev="0"/>
                  </a:camera>
                  <a:lightRig rig="legacyFlat4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FF6600"/>
                  </a:extrusionClr>
                  <a:contourClr>
                    <a:srgbClr val="FF6600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r>
                    <a:rPr lang="ru-RU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Культура</a:t>
                  </a:r>
                  <a:endPara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54" name="Group 7"/>
                <p:cNvGrpSpPr>
                  <a:grpSpLocks/>
                </p:cNvGrpSpPr>
                <p:nvPr/>
              </p:nvGrpSpPr>
              <p:grpSpPr bwMode="auto">
                <a:xfrm>
                  <a:off x="1296" y="1296"/>
                  <a:ext cx="624" cy="96"/>
                  <a:chOff x="2003" y="3439"/>
                  <a:chExt cx="468" cy="244"/>
                </a:xfrm>
              </p:grpSpPr>
              <p:sp>
                <p:nvSpPr>
                  <p:cNvPr id="68" name="Oval 8"/>
                  <p:cNvSpPr>
                    <a:spLocks noChangeArrowheads="1"/>
                  </p:cNvSpPr>
                  <p:nvPr/>
                </p:nvSpPr>
                <p:spPr bwMode="gray">
                  <a:xfrm>
                    <a:off x="2003" y="3439"/>
                    <a:ext cx="79" cy="242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9" name="Rectangle 9"/>
                  <p:cNvSpPr>
                    <a:spLocks noChangeArrowheads="1"/>
                  </p:cNvSpPr>
                  <p:nvPr/>
                </p:nvSpPr>
                <p:spPr bwMode="gray">
                  <a:xfrm>
                    <a:off x="2048" y="3441"/>
                    <a:ext cx="388" cy="24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0" name="Oval 10"/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3443"/>
                    <a:ext cx="71" cy="234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71" name="Oval 11"/>
                  <p:cNvSpPr>
                    <a:spLocks noChangeArrowheads="1"/>
                  </p:cNvSpPr>
                  <p:nvPr/>
                </p:nvSpPr>
                <p:spPr bwMode="gray">
                  <a:xfrm>
                    <a:off x="2438" y="3519"/>
                    <a:ext cx="20" cy="6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55" name="Rectangle 12"/>
                <p:cNvSpPr>
                  <a:spLocks noChangeArrowheads="1"/>
                </p:cNvSpPr>
                <p:nvPr/>
              </p:nvSpPr>
              <p:spPr bwMode="gray">
                <a:xfrm rot="19643310">
                  <a:off x="1628" y="1170"/>
                  <a:ext cx="742" cy="807"/>
                </a:xfrm>
                <a:prstGeom prst="rect">
                  <a:avLst/>
                </a:prstGeom>
                <a:solidFill>
                  <a:srgbClr val="5491D4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PerspectiveFront">
                    <a:rot lat="0" lon="1500000" rev="0"/>
                  </a:camera>
                  <a:lightRig rig="legacyFlat4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5491D4"/>
                  </a:extrusionClr>
                  <a:contourClr>
                    <a:srgbClr val="5491D4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algn="ctr"/>
                  <a:r>
                    <a:rPr lang="ru-RU" dirty="0" smtClean="0"/>
                    <a:t>      </a:t>
                  </a:r>
                  <a:r>
                    <a:rPr lang="ru-RU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Физкультура </a:t>
                  </a:r>
                </a:p>
                <a:p>
                  <a:pPr algn="ctr"/>
                  <a:r>
                    <a:rPr lang="ru-RU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и спорт</a:t>
                  </a:r>
                  <a:endPara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56" name="Group 13"/>
                <p:cNvGrpSpPr>
                  <a:grpSpLocks/>
                </p:cNvGrpSpPr>
                <p:nvPr/>
              </p:nvGrpSpPr>
              <p:grpSpPr bwMode="auto">
                <a:xfrm>
                  <a:off x="2448" y="1296"/>
                  <a:ext cx="624" cy="96"/>
                  <a:chOff x="2003" y="3439"/>
                  <a:chExt cx="468" cy="244"/>
                </a:xfrm>
              </p:grpSpPr>
              <p:sp>
                <p:nvSpPr>
                  <p:cNvPr id="64" name="Oval 14"/>
                  <p:cNvSpPr>
                    <a:spLocks noChangeArrowheads="1"/>
                  </p:cNvSpPr>
                  <p:nvPr/>
                </p:nvSpPr>
                <p:spPr bwMode="gray">
                  <a:xfrm>
                    <a:off x="2003" y="3439"/>
                    <a:ext cx="79" cy="242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5" name="Rectangle 15"/>
                  <p:cNvSpPr>
                    <a:spLocks noChangeArrowheads="1"/>
                  </p:cNvSpPr>
                  <p:nvPr/>
                </p:nvSpPr>
                <p:spPr bwMode="gray">
                  <a:xfrm>
                    <a:off x="2048" y="3441"/>
                    <a:ext cx="388" cy="24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6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3443"/>
                    <a:ext cx="71" cy="234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7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2438" y="3519"/>
                    <a:ext cx="20" cy="6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57" name="Rectangle 18"/>
                <p:cNvSpPr>
                  <a:spLocks noChangeArrowheads="1"/>
                </p:cNvSpPr>
                <p:nvPr/>
              </p:nvSpPr>
              <p:spPr bwMode="gray">
                <a:xfrm rot="19661993">
                  <a:off x="2858" y="1148"/>
                  <a:ext cx="732" cy="794"/>
                </a:xfrm>
                <a:prstGeom prst="rect">
                  <a:avLst/>
                </a:prstGeom>
                <a:solidFill>
                  <a:srgbClr val="99CC00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PerspectiveFront">
                    <a:rot lat="0" lon="1500000" rev="0"/>
                  </a:camera>
                  <a:lightRig rig="legacyFlat4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99CC00"/>
                  </a:extrusionClr>
                  <a:contourClr>
                    <a:srgbClr val="99CC00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r>
                    <a:rPr lang="ru-RU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Дорожная </a:t>
                  </a:r>
                </a:p>
                <a:p>
                  <a:r>
                    <a:rPr lang="ru-RU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инфра-</a:t>
                  </a:r>
                </a:p>
                <a:p>
                  <a:r>
                    <a:rPr lang="ru-RU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структура</a:t>
                  </a:r>
                  <a:endPara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58" name="Group 19"/>
                <p:cNvGrpSpPr>
                  <a:grpSpLocks/>
                </p:cNvGrpSpPr>
                <p:nvPr/>
              </p:nvGrpSpPr>
              <p:grpSpPr bwMode="auto">
                <a:xfrm>
                  <a:off x="3600" y="1296"/>
                  <a:ext cx="816" cy="96"/>
                  <a:chOff x="2003" y="3439"/>
                  <a:chExt cx="468" cy="244"/>
                </a:xfrm>
              </p:grpSpPr>
              <p:sp>
                <p:nvSpPr>
                  <p:cNvPr id="60" name="Oval 20"/>
                  <p:cNvSpPr>
                    <a:spLocks noChangeArrowheads="1"/>
                  </p:cNvSpPr>
                  <p:nvPr/>
                </p:nvSpPr>
                <p:spPr bwMode="gray">
                  <a:xfrm>
                    <a:off x="2003" y="3439"/>
                    <a:ext cx="79" cy="242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1" name="Rectangle 21"/>
                  <p:cNvSpPr>
                    <a:spLocks noChangeArrowheads="1"/>
                  </p:cNvSpPr>
                  <p:nvPr/>
                </p:nvSpPr>
                <p:spPr bwMode="gray">
                  <a:xfrm>
                    <a:off x="2048" y="3441"/>
                    <a:ext cx="388" cy="24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2" name="Oval 22"/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3443"/>
                    <a:ext cx="71" cy="234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63" name="Oval 23"/>
                  <p:cNvSpPr>
                    <a:spLocks noChangeArrowheads="1"/>
                  </p:cNvSpPr>
                  <p:nvPr/>
                </p:nvSpPr>
                <p:spPr bwMode="gray">
                  <a:xfrm>
                    <a:off x="2438" y="3519"/>
                    <a:ext cx="20" cy="6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59" name="Rectangle 24"/>
                <p:cNvSpPr>
                  <a:spLocks noChangeArrowheads="1"/>
                </p:cNvSpPr>
                <p:nvPr/>
              </p:nvSpPr>
              <p:spPr bwMode="gray">
                <a:xfrm rot="19642415">
                  <a:off x="4045" y="1206"/>
                  <a:ext cx="776" cy="734"/>
                </a:xfrm>
                <a:prstGeom prst="rect">
                  <a:avLst/>
                </a:prstGeom>
                <a:gradFill rotWithShape="1">
                  <a:gsLst>
                    <a:gs pos="0">
                      <a:srgbClr val="009999"/>
                    </a:gs>
                    <a:gs pos="100000">
                      <a:srgbClr val="009999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PerspectiveFront">
                    <a:rot lat="0" lon="1500000" rev="0"/>
                  </a:camera>
                  <a:lightRig rig="legacyFlat4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009999"/>
                  </a:extrusionClr>
                  <a:contourClr>
                    <a:srgbClr val="009999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algn="ctr"/>
                  <a:r>
                    <a:rPr lang="ru-RU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Здраво-</a:t>
                  </a:r>
                </a:p>
                <a:p>
                  <a:pPr algn="ctr"/>
                  <a:r>
                    <a:rPr lang="ru-RU" sz="14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охранение</a:t>
                  </a:r>
                  <a:endParaRPr lang="ru-RU" sz="1400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</p:grpSp>
          <p:grpSp>
            <p:nvGrpSpPr>
              <p:cNvPr id="72" name="Group 5"/>
              <p:cNvGrpSpPr>
                <a:grpSpLocks/>
              </p:cNvGrpSpPr>
              <p:nvPr/>
            </p:nvGrpSpPr>
            <p:grpSpPr bwMode="auto">
              <a:xfrm>
                <a:off x="5147004" y="5634306"/>
                <a:ext cx="2480241" cy="678974"/>
                <a:chOff x="2448" y="1157"/>
                <a:chExt cx="1968" cy="771"/>
              </a:xfrm>
            </p:grpSpPr>
            <p:grpSp>
              <p:nvGrpSpPr>
                <p:cNvPr id="75" name="Group 13"/>
                <p:cNvGrpSpPr>
                  <a:grpSpLocks/>
                </p:cNvGrpSpPr>
                <p:nvPr/>
              </p:nvGrpSpPr>
              <p:grpSpPr bwMode="auto">
                <a:xfrm>
                  <a:off x="2448" y="1296"/>
                  <a:ext cx="624" cy="96"/>
                  <a:chOff x="2003" y="3439"/>
                  <a:chExt cx="468" cy="244"/>
                </a:xfrm>
              </p:grpSpPr>
              <p:sp>
                <p:nvSpPr>
                  <p:cNvPr id="84" name="Rectangle 15"/>
                  <p:cNvSpPr>
                    <a:spLocks noChangeArrowheads="1"/>
                  </p:cNvSpPr>
                  <p:nvPr/>
                </p:nvSpPr>
                <p:spPr bwMode="gray">
                  <a:xfrm>
                    <a:off x="2048" y="3441"/>
                    <a:ext cx="388" cy="24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3" name="Oval 14"/>
                  <p:cNvSpPr>
                    <a:spLocks noChangeArrowheads="1"/>
                  </p:cNvSpPr>
                  <p:nvPr/>
                </p:nvSpPr>
                <p:spPr bwMode="gray">
                  <a:xfrm>
                    <a:off x="2003" y="3439"/>
                    <a:ext cx="79" cy="242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5" name="Oval 16"/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3443"/>
                    <a:ext cx="71" cy="234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6" name="Oval 17"/>
                  <p:cNvSpPr>
                    <a:spLocks noChangeArrowheads="1"/>
                  </p:cNvSpPr>
                  <p:nvPr/>
                </p:nvSpPr>
                <p:spPr bwMode="gray">
                  <a:xfrm>
                    <a:off x="2438" y="3519"/>
                    <a:ext cx="20" cy="6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  <p:sp>
              <p:nvSpPr>
                <p:cNvPr id="76" name="Rectangle 18"/>
                <p:cNvSpPr>
                  <a:spLocks noChangeArrowheads="1"/>
                </p:cNvSpPr>
                <p:nvPr/>
              </p:nvSpPr>
              <p:spPr bwMode="gray">
                <a:xfrm rot="19661993">
                  <a:off x="2910" y="1157"/>
                  <a:ext cx="677" cy="771"/>
                </a:xfrm>
                <a:prstGeom prst="rect">
                  <a:avLst/>
                </a:prstGeom>
                <a:solidFill>
                  <a:srgbClr val="99CC00"/>
                </a:solidFill>
                <a:ln w="9525">
                  <a:miter lim="800000"/>
                  <a:headEnd/>
                  <a:tailEnd/>
                </a:ln>
                <a:effectLst/>
                <a:scene3d>
                  <a:camera prst="legacyPerspectiveFront">
                    <a:rot lat="0" lon="1500000" rev="0"/>
                  </a:camera>
                  <a:lightRig rig="legacyFlat4" dir="b"/>
                </a:scene3d>
                <a:sp3d extrusionH="887400" prstMaterial="legacyMatte">
                  <a:bevelT w="13500" h="13500" prst="angle"/>
                  <a:bevelB w="13500" h="13500" prst="angle"/>
                  <a:extrusionClr>
                    <a:srgbClr val="99CC00"/>
                  </a:extrusionClr>
                  <a:contourClr>
                    <a:srgbClr val="99CC00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pPr algn="ctr"/>
                  <a:r>
                    <a:rPr lang="ru-RU" sz="1600" dirty="0" smtClean="0">
                      <a:latin typeface="Times New Roman" panose="02020603050405020304" pitchFamily="18" charset="0"/>
                      <a:cs typeface="Times New Roman" panose="02020603050405020304" pitchFamily="18" charset="0"/>
                    </a:rPr>
                    <a:t>ЖКХ</a:t>
                  </a:r>
                  <a:endParaRPr lang="ru-RU" dirty="0">
                    <a:latin typeface="Times New Roman" panose="02020603050405020304" pitchFamily="18" charset="0"/>
                    <a:cs typeface="Times New Roman" panose="02020603050405020304" pitchFamily="18" charset="0"/>
                  </a:endParaRPr>
                </a:p>
              </p:txBody>
            </p:sp>
            <p:grpSp>
              <p:nvGrpSpPr>
                <p:cNvPr id="77" name="Group 19"/>
                <p:cNvGrpSpPr>
                  <a:grpSpLocks/>
                </p:cNvGrpSpPr>
                <p:nvPr/>
              </p:nvGrpSpPr>
              <p:grpSpPr bwMode="auto">
                <a:xfrm>
                  <a:off x="3600" y="1296"/>
                  <a:ext cx="816" cy="96"/>
                  <a:chOff x="2003" y="3439"/>
                  <a:chExt cx="468" cy="244"/>
                </a:xfrm>
              </p:grpSpPr>
              <p:sp>
                <p:nvSpPr>
                  <p:cNvPr id="79" name="Oval 20"/>
                  <p:cNvSpPr>
                    <a:spLocks noChangeArrowheads="1"/>
                  </p:cNvSpPr>
                  <p:nvPr/>
                </p:nvSpPr>
                <p:spPr bwMode="gray">
                  <a:xfrm>
                    <a:off x="2003" y="3439"/>
                    <a:ext cx="79" cy="242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0" name="Rectangle 21"/>
                  <p:cNvSpPr>
                    <a:spLocks noChangeArrowheads="1"/>
                  </p:cNvSpPr>
                  <p:nvPr/>
                </p:nvSpPr>
                <p:spPr bwMode="gray">
                  <a:xfrm>
                    <a:off x="2048" y="3441"/>
                    <a:ext cx="388" cy="242"/>
                  </a:xfrm>
                  <a:prstGeom prst="rect">
                    <a:avLst/>
                  </a:prstGeom>
                  <a:gradFill rotWithShape="0">
                    <a:gsLst>
                      <a:gs pos="0">
                        <a:srgbClr val="FFFFFF">
                          <a:gamma/>
                          <a:shade val="46275"/>
                          <a:invGamma/>
                        </a:srgbClr>
                      </a:gs>
                      <a:gs pos="50000">
                        <a:srgbClr val="FFFFFF"/>
                      </a:gs>
                      <a:gs pos="100000">
                        <a:srgbClr val="FFFFFF">
                          <a:gamma/>
                          <a:shade val="46275"/>
                          <a:invGamma/>
                        </a:srgb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1" name="Oval 22"/>
                  <p:cNvSpPr>
                    <a:spLocks noChangeArrowheads="1"/>
                  </p:cNvSpPr>
                  <p:nvPr/>
                </p:nvSpPr>
                <p:spPr bwMode="gray">
                  <a:xfrm>
                    <a:off x="2400" y="3443"/>
                    <a:ext cx="71" cy="234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 w="12700">
                    <a:solidFill>
                      <a:schemeClr val="bg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  <p:sp>
                <p:nvSpPr>
                  <p:cNvPr id="82" name="Oval 23"/>
                  <p:cNvSpPr>
                    <a:spLocks noChangeArrowheads="1"/>
                  </p:cNvSpPr>
                  <p:nvPr/>
                </p:nvSpPr>
                <p:spPr bwMode="gray">
                  <a:xfrm>
                    <a:off x="2438" y="3519"/>
                    <a:ext cx="20" cy="69"/>
                  </a:xfrm>
                  <a:prstGeom prst="ellipse">
                    <a:avLst/>
                  </a:prstGeom>
                  <a:gradFill rotWithShape="0">
                    <a:gsLst>
                      <a:gs pos="0">
                        <a:schemeClr val="bg1">
                          <a:gamma/>
                          <a:shade val="46275"/>
                          <a:invGamma/>
                        </a:schemeClr>
                      </a:gs>
                      <a:gs pos="50000">
                        <a:schemeClr val="bg1"/>
                      </a:gs>
                      <a:gs pos="100000">
                        <a:schemeClr val="bg1">
                          <a:gamma/>
                          <a:shade val="46275"/>
                          <a:invGamma/>
                        </a:schemeClr>
                      </a:gs>
                    </a:gsLst>
                    <a:lin ang="5400000" scaled="1"/>
                  </a:gra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91" name="Rectangle 6"/>
            <p:cNvSpPr>
              <a:spLocks noChangeArrowheads="1"/>
            </p:cNvSpPr>
            <p:nvPr/>
          </p:nvSpPr>
          <p:spPr bwMode="gray">
            <a:xfrm rot="19675832">
              <a:off x="7553032" y="5678913"/>
              <a:ext cx="832121" cy="610026"/>
            </a:xfrm>
            <a:prstGeom prst="rect">
              <a:avLst/>
            </a:prstGeom>
            <a:gradFill rotWithShape="1">
              <a:gsLst>
                <a:gs pos="0">
                  <a:srgbClr val="FF6600"/>
                </a:gs>
                <a:gs pos="100000">
                  <a:srgbClr val="FF660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miter lim="800000"/>
              <a:headEnd/>
              <a:tailEnd/>
            </a:ln>
            <a:effectLst/>
            <a:scene3d>
              <a:camera prst="legacyPerspectiveFront">
                <a:rot lat="0" lon="1500000" rev="0"/>
              </a:camera>
              <a:lightRig rig="legacyFlat4" dir="b"/>
            </a:scene3d>
            <a:sp3d extrusionH="887400" prstMaterial="legacyMatte">
              <a:bevelT w="13500" h="13500" prst="angle"/>
              <a:bevelB w="13500" h="13500" prst="angle"/>
              <a:extrusionClr>
                <a:srgbClr val="FF6600"/>
              </a:extrusionClr>
              <a:contourClr>
                <a:srgbClr val="FF6600"/>
              </a:contourClr>
            </a:sp3d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>
              <a:flatTx/>
            </a:bodyPr>
            <a:lstStyle/>
            <a:p>
              <a:r>
                <a:rPr lang="ru-RU" sz="14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Образование</a:t>
              </a:r>
              <a:endParaRPr lang="ru-RU" sz="1400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33480" y="1193156"/>
            <a:ext cx="17550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Сформирован в соответствии</a:t>
            </a:r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133480" y="2210586"/>
            <a:ext cx="210046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целях </a:t>
            </a:r>
          </a:p>
          <a:p>
            <a:r>
              <a:rPr lang="ru-RU" sz="1600" b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исполнения</a:t>
            </a:r>
            <a:endParaRPr lang="ru-RU" sz="1600" b="1" u="sng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33480" y="3525485"/>
            <a:ext cx="189776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1600" b="1" u="sng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ноября 2016 года</a:t>
            </a:r>
          </a:p>
        </p:txBody>
      </p:sp>
      <p:sp>
        <p:nvSpPr>
          <p:cNvPr id="46" name="AutoShape 29"/>
          <p:cNvSpPr>
            <a:spLocks noChangeArrowheads="1"/>
          </p:cNvSpPr>
          <p:nvPr/>
        </p:nvSpPr>
        <p:spPr bwMode="auto">
          <a:xfrm>
            <a:off x="2264700" y="3552205"/>
            <a:ext cx="6535884" cy="531422"/>
          </a:xfrm>
          <a:prstGeom prst="roundRect">
            <a:avLst>
              <a:gd name="adj" fmla="val 13745"/>
            </a:avLst>
          </a:prstGeom>
          <a:solidFill>
            <a:srgbClr val="FFFFFF">
              <a:alpha val="31000"/>
            </a:srgbClr>
          </a:solidFill>
          <a:ln w="38100">
            <a:solidFill>
              <a:srgbClr val="C0C0C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just"/>
            <a:endParaRPr lang="ru-RU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Губернатором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Новосибирской 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 внесен в </a:t>
            </a: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Законодательное Собрание Новосибирской области</a:t>
            </a:r>
            <a:endParaRPr lang="ru-RU" sz="1600" dirty="0"/>
          </a:p>
          <a:p>
            <a:pPr algn="just"/>
            <a:endParaRPr lang="en-US" sz="1600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9394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466240" y="1246003"/>
            <a:ext cx="8392547" cy="988817"/>
            <a:chOff x="359122" y="4448054"/>
            <a:chExt cx="8392547" cy="988817"/>
          </a:xfrm>
        </p:grpSpPr>
        <p:grpSp>
          <p:nvGrpSpPr>
            <p:cNvPr id="3" name="Group 2"/>
            <p:cNvGrpSpPr>
              <a:grpSpLocks/>
            </p:cNvGrpSpPr>
            <p:nvPr/>
          </p:nvGrpSpPr>
          <p:grpSpPr bwMode="auto">
            <a:xfrm>
              <a:off x="359122" y="4903471"/>
              <a:ext cx="5029200" cy="533400"/>
              <a:chOff x="1296" y="1454"/>
              <a:chExt cx="3168" cy="336"/>
            </a:xfrm>
          </p:grpSpPr>
          <p:sp>
            <p:nvSpPr>
              <p:cNvPr id="5" name="Line 3"/>
              <p:cNvSpPr>
                <a:spLocks noChangeShapeType="1"/>
              </p:cNvSpPr>
              <p:nvPr/>
            </p:nvSpPr>
            <p:spPr bwMode="gray">
              <a:xfrm>
                <a:off x="1440" y="179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7" name="Text Box 6"/>
              <p:cNvSpPr txBox="1">
                <a:spLocks noChangeArrowheads="1"/>
              </p:cNvSpPr>
              <p:nvPr/>
            </p:nvSpPr>
            <p:spPr bwMode="gray">
              <a:xfrm>
                <a:off x="1296" y="1454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2400" b="1" dirty="0"/>
              </a:p>
            </p:txBody>
          </p:sp>
        </p:grpSp>
        <p:sp>
          <p:nvSpPr>
            <p:cNvPr id="4" name="AutoShape 30"/>
            <p:cNvSpPr>
              <a:spLocks noChangeArrowheads="1"/>
            </p:cNvSpPr>
            <p:nvPr/>
          </p:nvSpPr>
          <p:spPr bwMode="auto">
            <a:xfrm>
              <a:off x="1091477" y="4448054"/>
              <a:ext cx="7660192" cy="977908"/>
            </a:xfrm>
            <a:prstGeom prst="roundRect">
              <a:avLst>
                <a:gd name="adj" fmla="val 13745"/>
              </a:avLst>
            </a:prstGeom>
            <a:noFill/>
            <a:ln w="38100">
              <a:noFill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C0C0C0">
                      <a:alpha val="31000"/>
                    </a:srgbClr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/>
            <a:lstStyle/>
            <a:p>
              <a:pPr algn="just"/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Комиссия по вопросам реализации наказов избирателей депутатам Законодательного Собрания Новосибирской </a:t>
              </a: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области при Правительстве Новосибирской области (Постановление </a:t>
              </a: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Губернатора Новосибирской области от 24.06.2016  № 150)            </a:t>
              </a:r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06907" y="5218503"/>
            <a:ext cx="8390937" cy="902439"/>
            <a:chOff x="495473" y="5437730"/>
            <a:chExt cx="8390937" cy="902439"/>
          </a:xfrm>
        </p:grpSpPr>
        <p:grpSp>
          <p:nvGrpSpPr>
            <p:cNvPr id="9" name="Group 22"/>
            <p:cNvGrpSpPr>
              <a:grpSpLocks/>
            </p:cNvGrpSpPr>
            <p:nvPr/>
          </p:nvGrpSpPr>
          <p:grpSpPr bwMode="auto">
            <a:xfrm>
              <a:off x="495473" y="5757556"/>
              <a:ext cx="5049838" cy="582613"/>
              <a:chOff x="1283" y="3213"/>
              <a:chExt cx="3181" cy="367"/>
            </a:xfrm>
          </p:grpSpPr>
          <p:sp>
            <p:nvSpPr>
              <p:cNvPr id="11" name="Line 23"/>
              <p:cNvSpPr>
                <a:spLocks noChangeShapeType="1"/>
              </p:cNvSpPr>
              <p:nvPr/>
            </p:nvSpPr>
            <p:spPr bwMode="gray">
              <a:xfrm>
                <a:off x="1440" y="3580"/>
                <a:ext cx="3024" cy="0"/>
              </a:xfrm>
              <a:prstGeom prst="line">
                <a:avLst/>
              </a:prstGeom>
              <a:noFill/>
              <a:ln w="25400">
                <a:solidFill>
                  <a:srgbClr val="969696"/>
                </a:solidFill>
                <a:prstDash val="sysDot"/>
                <a:round/>
                <a:headEnd/>
                <a:tailEnd type="oval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12" name="Rectangle 24"/>
              <p:cNvSpPr>
                <a:spLocks noChangeArrowheads="1"/>
              </p:cNvSpPr>
              <p:nvPr/>
            </p:nvSpPr>
            <p:spPr bwMode="gray">
              <a:xfrm rot="3419336">
                <a:off x="1296" y="3200"/>
                <a:ext cx="302" cy="328"/>
              </a:xfrm>
              <a:prstGeom prst="rect">
                <a:avLst/>
              </a:prstGeom>
              <a:gradFill rotWithShape="1">
                <a:gsLst>
                  <a:gs pos="0">
                    <a:srgbClr val="990099"/>
                  </a:gs>
                  <a:gs pos="100000">
                    <a:srgbClr val="990099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miter lim="800000"/>
                <a:headEnd/>
                <a:tailEnd/>
              </a:ln>
              <a:effectLst/>
              <a:scene3d>
                <a:camera prst="legacyPerspectiveFront">
                  <a:rot lat="0" lon="1500000" rev="0"/>
                </a:camera>
                <a:lightRig rig="legacyFlat4" dir="b"/>
              </a:scene3d>
              <a:sp3d extrusionH="430200" prstMaterial="legacyMatte">
                <a:bevelT w="13500" h="13500" prst="angle"/>
                <a:bevelB w="13500" h="13500" prst="angle"/>
                <a:extrusionClr>
                  <a:srgbClr val="990099"/>
                </a:extrusionClr>
                <a:contourClr>
                  <a:srgbClr val="990099"/>
                </a:contourClr>
              </a:sp3d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>
                <a:flatTx/>
              </a:bodyPr>
              <a:lstStyle/>
              <a:p>
                <a:endParaRPr lang="ru-RU"/>
              </a:p>
            </p:txBody>
          </p:sp>
          <p:sp>
            <p:nvSpPr>
              <p:cNvPr id="13" name="Text Box 26"/>
              <p:cNvSpPr txBox="1">
                <a:spLocks noChangeArrowheads="1"/>
              </p:cNvSpPr>
              <p:nvPr/>
            </p:nvSpPr>
            <p:spPr bwMode="gray">
              <a:xfrm>
                <a:off x="1296" y="3244"/>
                <a:ext cx="116" cy="29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endParaRPr lang="en-US" sz="2400" b="1" dirty="0"/>
              </a:p>
            </p:txBody>
          </p:sp>
        </p:grpSp>
        <p:sp>
          <p:nvSpPr>
            <p:cNvPr id="10" name="Прямоугольник 9"/>
            <p:cNvSpPr/>
            <p:nvPr/>
          </p:nvSpPr>
          <p:spPr>
            <a:xfrm>
              <a:off x="1426909" y="5437730"/>
              <a:ext cx="7459501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Распоряжение Правительства </a:t>
              </a: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Новосибирской области от 23.08.2016  № 287-рп </a:t>
              </a:r>
              <a:r>
                <a:rPr lang="ru-RU" sz="1600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        «</a:t>
              </a:r>
              <a:r>
                <a:rPr lang="ru-RU" sz="1600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О мерах по исполнению программы реализации наказов избирателей депутатам Законодательного Собрания Новосибирской области шестого созыва»</a:t>
              </a: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351344" y="224155"/>
            <a:ext cx="8446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Меры по реализации наказов избирателей депутатам Законодательного Собрания Новосибирской области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351344" y="983304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652154" y="2680855"/>
            <a:ext cx="720663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целях формирования проекта Плана наказов на 2017 год было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проведено 2 заседания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комиссии (август и октябрь 2016 года)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636463" y="3729209"/>
            <a:ext cx="74244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 учетом решений, принятых на заседании комиссии в августе 2016 года, был разработан следующий документ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Картинки по запросу стрелки вниз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210" y="4375540"/>
            <a:ext cx="2905125" cy="84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Минус 17"/>
          <p:cNvSpPr/>
          <p:nvPr/>
        </p:nvSpPr>
        <p:spPr>
          <a:xfrm>
            <a:off x="545083" y="2787648"/>
            <a:ext cx="998878" cy="185594"/>
          </a:xfrm>
          <a:prstGeom prst="mathMinus">
            <a:avLst/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Минус 19"/>
          <p:cNvSpPr/>
          <p:nvPr/>
        </p:nvSpPr>
        <p:spPr>
          <a:xfrm>
            <a:off x="545083" y="3836252"/>
            <a:ext cx="998878" cy="185594"/>
          </a:xfrm>
          <a:prstGeom prst="mathMinus">
            <a:avLst/>
          </a:prstGeom>
          <a:solidFill>
            <a:srgbClr val="FF0000"/>
          </a:solidFill>
          <a:ln>
            <a:solidFill>
              <a:schemeClr val="tx1">
                <a:lumMod val="95000"/>
                <a:lumOff val="5000"/>
              </a:schemeClr>
            </a:solidFill>
          </a:ln>
          <a:effectLst>
            <a:outerShdw blurRad="50800" dist="38100" dir="16200000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351344" y="6382007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ctangle 24"/>
          <p:cNvSpPr>
            <a:spLocks noChangeArrowheads="1"/>
          </p:cNvSpPr>
          <p:nvPr/>
        </p:nvSpPr>
        <p:spPr bwMode="gray">
          <a:xfrm rot="3419336">
            <a:off x="366562" y="1631617"/>
            <a:ext cx="479425" cy="520700"/>
          </a:xfrm>
          <a:prstGeom prst="rect">
            <a:avLst/>
          </a:prstGeom>
          <a:gradFill rotWithShape="1">
            <a:gsLst>
              <a:gs pos="0">
                <a:srgbClr val="990099"/>
              </a:gs>
              <a:gs pos="100000">
                <a:srgbClr val="990099">
                  <a:gamma/>
                  <a:shade val="46275"/>
                  <a:invGamma/>
                </a:srgbClr>
              </a:gs>
            </a:gsLst>
            <a:lin ang="5400000" scaled="1"/>
          </a:gradFill>
          <a:ln w="9525">
            <a:miter lim="800000"/>
            <a:headEnd/>
            <a:tailEnd/>
          </a:ln>
          <a:effectLst/>
          <a:scene3d>
            <a:camera prst="legacyPerspectiveFront">
              <a:rot lat="0" lon="1500000" rev="0"/>
            </a:camera>
            <a:lightRig rig="legacyFlat4" dir="b"/>
          </a:scene3d>
          <a:sp3d extrusionH="430200" prstMaterial="legacyMatte">
            <a:bevelT w="13500" h="13500" prst="angle"/>
            <a:bevelB w="13500" h="13500" prst="angle"/>
            <a:extrusionClr>
              <a:srgbClr val="990099"/>
            </a:extrusionClr>
            <a:contourClr>
              <a:srgbClr val="990099"/>
            </a:contourClr>
          </a:sp3d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flatTx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572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5523674"/>
              </p:ext>
            </p:extLst>
          </p:nvPr>
        </p:nvGraphicFramePr>
        <p:xfrm>
          <a:off x="306533" y="1877727"/>
          <a:ext cx="8510155" cy="3935755"/>
        </p:xfrm>
        <a:graphic>
          <a:graphicData uri="http://schemas.openxmlformats.org/drawingml/2006/table">
            <a:tbl>
              <a:tblPr/>
              <a:tblGrid>
                <a:gridCol w="1858766"/>
                <a:gridCol w="1059872"/>
                <a:gridCol w="1513404"/>
                <a:gridCol w="1004140"/>
                <a:gridCol w="1015464"/>
                <a:gridCol w="1024658"/>
                <a:gridCol w="1033851"/>
              </a:tblGrid>
              <a:tr h="498123">
                <a:tc rowSpan="3">
                  <a:txBody>
                    <a:bodyPr/>
                    <a:lstStyle/>
                    <a:p>
                      <a:pPr algn="ctr" fontAlgn="ctr"/>
                      <a:r>
                        <a:rPr lang="ru-RU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 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Кол-во </a:t>
                      </a:r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наказов</a:t>
                      </a:r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gridSpan="5">
                  <a:txBody>
                    <a:bodyPr/>
                    <a:lstStyle/>
                    <a:p>
                      <a:pPr algn="ctr" rtl="0" fontAlgn="ctr"/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Объем финансирования мероприятий, млн. рублей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8" marR="5358" marT="53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A4D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8" marR="5358" marT="5358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A4D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0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8" marR="5358" marT="5358" marB="0" anchor="ctr">
                    <a:lnL>
                      <a:noFill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A4DE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rtl="0" fontAlgn="ctr"/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</a:tr>
              <a:tr h="60776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6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6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gridSpan="4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по источникам финансирования</a:t>
                      </a:r>
                    </a:p>
                    <a:p>
                      <a:endParaRPr lang="ru-RU" dirty="0"/>
                    </a:p>
                  </a:txBody>
                  <a:tcPr marL="5358" marR="5358" marT="5358" marB="0" anchor="b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607761">
                <a:tc vMerge="1">
                  <a:txBody>
                    <a:bodyPr/>
                    <a:lstStyle/>
                    <a:p>
                      <a:pPr algn="ctr" fontAlgn="ctr"/>
                      <a:endParaRPr lang="ru-RU" sz="18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 rtl="0" fontAlgn="ctr"/>
                      <a:endParaRPr lang="ru-RU" sz="12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ОБ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МБ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ФБ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ВБИ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564991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Всего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598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4118,0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3614,9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222,6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273,2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в том числе: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600659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с 1 по 18 округ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3616,5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3264,7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172,3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173,2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  <a:tr h="713560">
                <a:tc>
                  <a:txBody>
                    <a:bodyPr/>
                    <a:lstStyle/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с 19 по 38 округ</a:t>
                      </a:r>
                    </a:p>
                    <a:p>
                      <a:pPr algn="l" rtl="0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   (г. Новосибирск)</a:t>
                      </a: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158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358" marR="5358" marT="5358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501,5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350,2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50,3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>
                      <a:gsLst>
                        <a:gs pos="0">
                          <a:schemeClr val="tx1"/>
                        </a:gs>
                        <a:gs pos="9000">
                          <a:schemeClr val="accent4">
                            <a:lumMod val="20000"/>
                            <a:lumOff val="8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325092" y="322116"/>
            <a:ext cx="574617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Финансирование реализации </a:t>
            </a:r>
            <a:r>
              <a:rPr lang="ru-RU" sz="2000" b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наказов избирателей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2017 году</a:t>
            </a:r>
            <a:endParaRPr lang="ru-RU" sz="2000" b="1" dirty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>
            <a:off x="2867891" y="1246909"/>
            <a:ext cx="5933209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306533" y="6459682"/>
            <a:ext cx="8494567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733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единительная линия 26"/>
          <p:cNvCxnSpPr/>
          <p:nvPr/>
        </p:nvCxnSpPr>
        <p:spPr>
          <a:xfrm>
            <a:off x="354077" y="905828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44" name="Диаграмма 43"/>
          <p:cNvGraphicFramePr/>
          <p:nvPr>
            <p:extLst>
              <p:ext uri="{D42A27DB-BD31-4B8C-83A1-F6EECF244321}">
                <p14:modId xmlns:p14="http://schemas.microsoft.com/office/powerpoint/2010/main" val="582563552"/>
              </p:ext>
            </p:extLst>
          </p:nvPr>
        </p:nvGraphicFramePr>
        <p:xfrm>
          <a:off x="354077" y="784969"/>
          <a:ext cx="8447808" cy="54535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5" name="Прямоугольник 44"/>
          <p:cNvSpPr/>
          <p:nvPr/>
        </p:nvSpPr>
        <p:spPr>
          <a:xfrm>
            <a:off x="354078" y="138638"/>
            <a:ext cx="84465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Отраслевая структура наказов избирателей, включенных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проект </a:t>
            </a: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Плана наказов на 2017 год,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%</a:t>
            </a:r>
          </a:p>
        </p:txBody>
      </p:sp>
      <p:cxnSp>
        <p:nvCxnSpPr>
          <p:cNvPr id="46" name="Прямая соединительная линия 45"/>
          <p:cNvCxnSpPr/>
          <p:nvPr/>
        </p:nvCxnSpPr>
        <p:spPr>
          <a:xfrm>
            <a:off x="354077" y="6480095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6426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6"/>
          <p:cNvCxnSpPr/>
          <p:nvPr/>
        </p:nvCxnSpPr>
        <p:spPr>
          <a:xfrm>
            <a:off x="2867891" y="1246909"/>
            <a:ext cx="5902035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Диаграмма 9"/>
          <p:cNvGraphicFramePr/>
          <p:nvPr>
            <p:extLst>
              <p:ext uri="{D42A27DB-BD31-4B8C-83A1-F6EECF244321}">
                <p14:modId xmlns:p14="http://schemas.microsoft.com/office/powerpoint/2010/main" val="3943695996"/>
              </p:ext>
            </p:extLst>
          </p:nvPr>
        </p:nvGraphicFramePr>
        <p:xfrm>
          <a:off x="155864" y="1891146"/>
          <a:ext cx="8312726" cy="45750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423148" y="189956"/>
            <a:ext cx="534677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Распределение средств, запланированных на реализацию наказов избирателей, 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соответствии с отраслевой структурой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5226626" y="2067791"/>
            <a:ext cx="287828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Финансирование, млн. рублей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21480" y="3512591"/>
            <a:ext cx="278476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5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4118 млн. рублей</a:t>
            </a:r>
            <a:endParaRPr lang="ru-RU" sz="2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2784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Прямоугольник 30"/>
          <p:cNvSpPr/>
          <p:nvPr/>
        </p:nvSpPr>
        <p:spPr>
          <a:xfrm>
            <a:off x="3186863" y="79182"/>
            <a:ext cx="590203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Объемы финансирования строительства и реконструкции объектов социальной инфраструктуры за счет средств областного бюджета Новосибирской области, в разрезе сфер деятельности, %</a:t>
            </a:r>
            <a:endParaRPr lang="ru-RU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>
            <a:off x="2867891" y="1323439"/>
            <a:ext cx="6037117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17383" y="1911444"/>
            <a:ext cx="8481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Всего проектом Плана наказов на 2017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год на объекты капитального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строительства предусмотрено 1219,0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млн.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рублей, в том числе: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34" name="Группа 33"/>
          <p:cNvGrpSpPr/>
          <p:nvPr/>
        </p:nvGrpSpPr>
        <p:grpSpPr>
          <a:xfrm>
            <a:off x="498765" y="3071381"/>
            <a:ext cx="8530936" cy="3101003"/>
            <a:chOff x="512619" y="1960841"/>
            <a:chExt cx="8381999" cy="3101003"/>
          </a:xfrm>
        </p:grpSpPr>
        <p:grpSp>
          <p:nvGrpSpPr>
            <p:cNvPr id="35" name="Группа 34"/>
            <p:cNvGrpSpPr/>
            <p:nvPr/>
          </p:nvGrpSpPr>
          <p:grpSpPr>
            <a:xfrm>
              <a:off x="512619" y="1960841"/>
              <a:ext cx="4901045" cy="3070225"/>
              <a:chOff x="2133600" y="2129116"/>
              <a:chExt cx="5105400" cy="3070225"/>
            </a:xfrm>
          </p:grpSpPr>
          <p:grpSp>
            <p:nvGrpSpPr>
              <p:cNvPr id="40" name="Group 2"/>
              <p:cNvGrpSpPr>
                <a:grpSpLocks/>
              </p:cNvGrpSpPr>
              <p:nvPr/>
            </p:nvGrpSpPr>
            <p:grpSpPr bwMode="auto">
              <a:xfrm>
                <a:off x="2133600" y="4643716"/>
                <a:ext cx="5105400" cy="555625"/>
                <a:chOff x="1248" y="1440"/>
                <a:chExt cx="3216" cy="350"/>
              </a:xfrm>
            </p:grpSpPr>
            <p:sp>
              <p:nvSpPr>
                <p:cNvPr id="56" name="Line 3"/>
                <p:cNvSpPr>
                  <a:spLocks noChangeShapeType="1"/>
                </p:cNvSpPr>
                <p:nvPr/>
              </p:nvSpPr>
              <p:spPr bwMode="gray">
                <a:xfrm>
                  <a:off x="1440" y="1790"/>
                  <a:ext cx="3024" cy="0"/>
                </a:xfrm>
                <a:prstGeom prst="line">
                  <a:avLst/>
                </a:prstGeom>
                <a:noFill/>
                <a:ln w="25400">
                  <a:solidFill>
                    <a:srgbClr val="969696"/>
                  </a:solidFill>
                  <a:prstDash val="sysDot"/>
                  <a:round/>
                  <a:headEnd/>
                  <a:tailEnd type="oval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7" name="Rectangle 4"/>
                <p:cNvSpPr>
                  <a:spLocks noChangeArrowheads="1"/>
                </p:cNvSpPr>
                <p:nvPr/>
              </p:nvSpPr>
              <p:spPr bwMode="gray">
                <a:xfrm rot="3419336">
                  <a:off x="1261" y="1427"/>
                  <a:ext cx="302" cy="328"/>
                </a:xfrm>
                <a:prstGeom prst="rect">
                  <a:avLst/>
                </a:prstGeom>
                <a:gradFill rotWithShape="1">
                  <a:gsLst>
                    <a:gs pos="0">
                      <a:srgbClr val="FF7C80"/>
                    </a:gs>
                    <a:gs pos="100000">
                      <a:srgbClr val="FF7C8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PerspectiveFront">
                    <a:rot lat="0" lon="1500000" rev="0"/>
                  </a:camera>
                  <a:lightRig rig="legacyFlat4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7C80"/>
                  </a:extrusionClr>
                  <a:contourClr>
                    <a:srgbClr val="FF7C80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ru-RU"/>
                </a:p>
              </p:txBody>
            </p:sp>
            <p:sp>
              <p:nvSpPr>
                <p:cNvPr id="58" name="Text Box 5"/>
                <p:cNvSpPr txBox="1">
                  <a:spLocks noChangeArrowheads="1"/>
                </p:cNvSpPr>
                <p:nvPr/>
              </p:nvSpPr>
              <p:spPr bwMode="gray">
                <a:xfrm>
                  <a:off x="1743" y="1445"/>
                  <a:ext cx="2493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ru-RU" sz="2400" dirty="0" smtClean="0">
                      <a:solidFill>
                        <a:srgbClr val="000000"/>
                      </a:solidFill>
                    </a:rPr>
                    <a:t>Физическая культура и спорт</a:t>
                  </a: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9" name="Text Box 6"/>
                <p:cNvSpPr txBox="1">
                  <a:spLocks noChangeArrowheads="1"/>
                </p:cNvSpPr>
                <p:nvPr/>
              </p:nvSpPr>
              <p:spPr bwMode="gray">
                <a:xfrm>
                  <a:off x="1296" y="1454"/>
                  <a:ext cx="223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2400" b="1">
                      <a:solidFill>
                        <a:srgbClr val="FFFFFF"/>
                      </a:solidFill>
                    </a:rPr>
                    <a:t>4</a:t>
                  </a:r>
                </a:p>
              </p:txBody>
            </p:sp>
          </p:grpSp>
          <p:grpSp>
            <p:nvGrpSpPr>
              <p:cNvPr id="41" name="Group 7"/>
              <p:cNvGrpSpPr>
                <a:grpSpLocks/>
              </p:cNvGrpSpPr>
              <p:nvPr/>
            </p:nvGrpSpPr>
            <p:grpSpPr bwMode="auto">
              <a:xfrm>
                <a:off x="2133600" y="2129116"/>
                <a:ext cx="5105400" cy="555625"/>
                <a:chOff x="1248" y="2030"/>
                <a:chExt cx="3216" cy="350"/>
              </a:xfrm>
            </p:grpSpPr>
            <p:sp>
              <p:nvSpPr>
                <p:cNvPr id="52" name="Line 8"/>
                <p:cNvSpPr>
                  <a:spLocks noChangeShapeType="1"/>
                </p:cNvSpPr>
                <p:nvPr/>
              </p:nvSpPr>
              <p:spPr bwMode="gray">
                <a:xfrm>
                  <a:off x="1440" y="2380"/>
                  <a:ext cx="3024" cy="0"/>
                </a:xfrm>
                <a:prstGeom prst="line">
                  <a:avLst/>
                </a:prstGeom>
                <a:noFill/>
                <a:ln w="25400">
                  <a:solidFill>
                    <a:srgbClr val="969696"/>
                  </a:solidFill>
                  <a:prstDash val="sysDot"/>
                  <a:round/>
                  <a:headEnd/>
                  <a:tailEnd type="oval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53" name="Rectangle 9"/>
                <p:cNvSpPr>
                  <a:spLocks noChangeArrowheads="1"/>
                </p:cNvSpPr>
                <p:nvPr/>
              </p:nvSpPr>
              <p:spPr bwMode="gray">
                <a:xfrm rot="3419336">
                  <a:off x="1261" y="2017"/>
                  <a:ext cx="302" cy="328"/>
                </a:xfrm>
                <a:prstGeom prst="rect">
                  <a:avLst/>
                </a:prstGeom>
                <a:gradFill rotWithShape="1">
                  <a:gsLst>
                    <a:gs pos="0">
                      <a:srgbClr val="99CC00"/>
                    </a:gs>
                    <a:gs pos="100000">
                      <a:srgbClr val="99CC00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PerspectiveFront">
                    <a:rot lat="0" lon="1500000" rev="0"/>
                  </a:camera>
                  <a:lightRig rig="legacyFlat4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99CC00"/>
                  </a:extrusionClr>
                  <a:contourClr>
                    <a:srgbClr val="99CC00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ru-RU"/>
                </a:p>
              </p:txBody>
            </p:sp>
            <p:sp>
              <p:nvSpPr>
                <p:cNvPr id="54" name="Text Box 10"/>
                <p:cNvSpPr txBox="1">
                  <a:spLocks noChangeArrowheads="1"/>
                </p:cNvSpPr>
                <p:nvPr/>
              </p:nvSpPr>
              <p:spPr bwMode="gray">
                <a:xfrm>
                  <a:off x="1743" y="2055"/>
                  <a:ext cx="1218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ru-RU" sz="2400" dirty="0" smtClean="0">
                      <a:solidFill>
                        <a:srgbClr val="000000"/>
                      </a:solidFill>
                    </a:rPr>
                    <a:t>Образование</a:t>
                  </a: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5" name="Text Box 11"/>
                <p:cNvSpPr txBox="1">
                  <a:spLocks noChangeArrowheads="1"/>
                </p:cNvSpPr>
                <p:nvPr/>
              </p:nvSpPr>
              <p:spPr bwMode="gray">
                <a:xfrm>
                  <a:off x="1296" y="2044"/>
                  <a:ext cx="223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2400" b="1">
                      <a:solidFill>
                        <a:srgbClr val="FFFFFF"/>
                      </a:solidFill>
                    </a:rPr>
                    <a:t>1</a:t>
                  </a:r>
                </a:p>
              </p:txBody>
            </p:sp>
          </p:grpSp>
          <p:grpSp>
            <p:nvGrpSpPr>
              <p:cNvPr id="42" name="Group 12"/>
              <p:cNvGrpSpPr>
                <a:grpSpLocks/>
              </p:cNvGrpSpPr>
              <p:nvPr/>
            </p:nvGrpSpPr>
            <p:grpSpPr bwMode="auto">
              <a:xfrm>
                <a:off x="2133600" y="2967316"/>
                <a:ext cx="5105400" cy="555625"/>
                <a:chOff x="1248" y="2640"/>
                <a:chExt cx="3216" cy="350"/>
              </a:xfrm>
            </p:grpSpPr>
            <p:sp>
              <p:nvSpPr>
                <p:cNvPr id="48" name="Line 13"/>
                <p:cNvSpPr>
                  <a:spLocks noChangeShapeType="1"/>
                </p:cNvSpPr>
                <p:nvPr/>
              </p:nvSpPr>
              <p:spPr bwMode="gray">
                <a:xfrm>
                  <a:off x="1440" y="2990"/>
                  <a:ext cx="3024" cy="0"/>
                </a:xfrm>
                <a:prstGeom prst="line">
                  <a:avLst/>
                </a:prstGeom>
                <a:noFill/>
                <a:ln w="25400">
                  <a:solidFill>
                    <a:srgbClr val="969696"/>
                  </a:solidFill>
                  <a:prstDash val="sysDot"/>
                  <a:round/>
                  <a:headEnd/>
                  <a:tailEnd type="oval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9" name="Rectangle 14"/>
                <p:cNvSpPr>
                  <a:spLocks noChangeArrowheads="1"/>
                </p:cNvSpPr>
                <p:nvPr/>
              </p:nvSpPr>
              <p:spPr bwMode="gray">
                <a:xfrm rot="3419336">
                  <a:off x="1261" y="2627"/>
                  <a:ext cx="302" cy="328"/>
                </a:xfrm>
                <a:prstGeom prst="rect">
                  <a:avLst/>
                </a:prstGeom>
                <a:gradFill rotWithShape="1">
                  <a:gsLst>
                    <a:gs pos="0">
                      <a:srgbClr val="006699"/>
                    </a:gs>
                    <a:gs pos="100000">
                      <a:srgbClr val="006699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PerspectiveFront">
                    <a:rot lat="0" lon="1500000" rev="0"/>
                  </a:camera>
                  <a:lightRig rig="legacyFlat4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006699"/>
                  </a:extrusionClr>
                  <a:contourClr>
                    <a:srgbClr val="006699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ru-RU"/>
                </a:p>
              </p:txBody>
            </p:sp>
            <p:sp>
              <p:nvSpPr>
                <p:cNvPr id="50" name="Text Box 15"/>
                <p:cNvSpPr txBox="1">
                  <a:spLocks noChangeArrowheads="1"/>
                </p:cNvSpPr>
                <p:nvPr/>
              </p:nvSpPr>
              <p:spPr bwMode="gray">
                <a:xfrm>
                  <a:off x="1743" y="2641"/>
                  <a:ext cx="1591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ru-RU" sz="2400" dirty="0" smtClean="0">
                      <a:solidFill>
                        <a:srgbClr val="000000"/>
                      </a:solidFill>
                    </a:rPr>
                    <a:t>Здравоохранение</a:t>
                  </a: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51" name="Text Box 16"/>
                <p:cNvSpPr txBox="1">
                  <a:spLocks noChangeArrowheads="1"/>
                </p:cNvSpPr>
                <p:nvPr/>
              </p:nvSpPr>
              <p:spPr bwMode="gray">
                <a:xfrm>
                  <a:off x="1296" y="2654"/>
                  <a:ext cx="223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2400" b="1">
                      <a:solidFill>
                        <a:srgbClr val="FFFFFF"/>
                      </a:solidFill>
                    </a:rPr>
                    <a:t>2</a:t>
                  </a:r>
                </a:p>
              </p:txBody>
            </p:sp>
          </p:grpSp>
          <p:grpSp>
            <p:nvGrpSpPr>
              <p:cNvPr id="43" name="Group 17"/>
              <p:cNvGrpSpPr>
                <a:grpSpLocks/>
              </p:cNvGrpSpPr>
              <p:nvPr/>
            </p:nvGrpSpPr>
            <p:grpSpPr bwMode="auto">
              <a:xfrm>
                <a:off x="2133600" y="3805516"/>
                <a:ext cx="5105400" cy="555625"/>
                <a:chOff x="1248" y="3230"/>
                <a:chExt cx="3216" cy="350"/>
              </a:xfrm>
            </p:grpSpPr>
            <p:sp>
              <p:nvSpPr>
                <p:cNvPr id="44" name="Line 18"/>
                <p:cNvSpPr>
                  <a:spLocks noChangeShapeType="1"/>
                </p:cNvSpPr>
                <p:nvPr/>
              </p:nvSpPr>
              <p:spPr bwMode="gray">
                <a:xfrm>
                  <a:off x="1441" y="3579"/>
                  <a:ext cx="3023" cy="1"/>
                </a:xfrm>
                <a:prstGeom prst="line">
                  <a:avLst/>
                </a:prstGeom>
                <a:noFill/>
                <a:ln w="25400">
                  <a:solidFill>
                    <a:srgbClr val="969696"/>
                  </a:solidFill>
                  <a:prstDash val="sysDot"/>
                  <a:round/>
                  <a:headEnd/>
                  <a:tailEnd type="oval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ru-RU"/>
                </a:p>
              </p:txBody>
            </p:sp>
            <p:sp>
              <p:nvSpPr>
                <p:cNvPr id="45" name="Rectangle 19"/>
                <p:cNvSpPr>
                  <a:spLocks noChangeArrowheads="1"/>
                </p:cNvSpPr>
                <p:nvPr/>
              </p:nvSpPr>
              <p:spPr bwMode="gray">
                <a:xfrm rot="3419336">
                  <a:off x="1261" y="3217"/>
                  <a:ext cx="302" cy="328"/>
                </a:xfrm>
                <a:prstGeom prst="rect">
                  <a:avLst/>
                </a:prstGeom>
                <a:gradFill rotWithShape="1">
                  <a:gsLst>
                    <a:gs pos="0">
                      <a:srgbClr val="FF9933"/>
                    </a:gs>
                    <a:gs pos="100000">
                      <a:srgbClr val="FF9933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miter lim="800000"/>
                  <a:headEnd/>
                  <a:tailEnd/>
                </a:ln>
                <a:effectLst/>
                <a:scene3d>
                  <a:camera prst="legacyPerspectiveFront">
                    <a:rot lat="0" lon="1500000" rev="0"/>
                  </a:camera>
                  <a:lightRig rig="legacyFlat4" dir="b"/>
                </a:scene3d>
                <a:sp3d extrusionH="430200" prstMaterial="legacyMatte">
                  <a:bevelT w="13500" h="13500" prst="angle"/>
                  <a:bevelB w="13500" h="13500" prst="angle"/>
                  <a:extrusionClr>
                    <a:srgbClr val="FF9933"/>
                  </a:extrusionClr>
                  <a:contourClr>
                    <a:srgbClr val="FF9933"/>
                  </a:contourClr>
                </a:sp3d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>
                  <a:flatTx/>
                </a:bodyPr>
                <a:lstStyle/>
                <a:p>
                  <a:endParaRPr lang="ru-RU"/>
                </a:p>
              </p:txBody>
            </p:sp>
            <p:sp>
              <p:nvSpPr>
                <p:cNvPr id="46" name="Text Box 20"/>
                <p:cNvSpPr txBox="1">
                  <a:spLocks noChangeArrowheads="1"/>
                </p:cNvSpPr>
                <p:nvPr/>
              </p:nvSpPr>
              <p:spPr bwMode="gray">
                <a:xfrm>
                  <a:off x="1743" y="3234"/>
                  <a:ext cx="838" cy="291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pPr algn="l"/>
                  <a:r>
                    <a:rPr lang="ru-RU" sz="2400" dirty="0" smtClean="0">
                      <a:solidFill>
                        <a:srgbClr val="000000"/>
                      </a:solidFill>
                    </a:rPr>
                    <a:t>Культура</a:t>
                  </a:r>
                  <a:endParaRPr lang="en-US" sz="2400" dirty="0">
                    <a:solidFill>
                      <a:srgbClr val="000000"/>
                    </a:solidFill>
                  </a:endParaRPr>
                </a:p>
              </p:txBody>
            </p:sp>
            <p:sp>
              <p:nvSpPr>
                <p:cNvPr id="47" name="Text Box 21"/>
                <p:cNvSpPr txBox="1">
                  <a:spLocks noChangeArrowheads="1"/>
                </p:cNvSpPr>
                <p:nvPr/>
              </p:nvSpPr>
              <p:spPr bwMode="gray">
                <a:xfrm>
                  <a:off x="1296" y="3244"/>
                  <a:ext cx="223" cy="288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 algn="ctr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>
                  <a:spAutoFit/>
                </a:bodyPr>
                <a:lstStyle/>
                <a:p>
                  <a:r>
                    <a:rPr lang="en-US" sz="2400" b="1">
                      <a:solidFill>
                        <a:srgbClr val="FFFFFF"/>
                      </a:solidFill>
                    </a:rPr>
                    <a:t>3</a:t>
                  </a:r>
                </a:p>
              </p:txBody>
            </p:sp>
          </p:grpSp>
        </p:grpSp>
        <p:sp>
          <p:nvSpPr>
            <p:cNvPr id="36" name="TextBox 35"/>
            <p:cNvSpPr txBox="1"/>
            <p:nvPr/>
          </p:nvSpPr>
          <p:spPr>
            <a:xfrm>
              <a:off x="5579918" y="2166080"/>
              <a:ext cx="3314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835,4 млн. рублей.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5579918" y="3029218"/>
              <a:ext cx="3314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241,6 млн. рублей.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579918" y="3874572"/>
              <a:ext cx="3314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2,0 млн. рублей.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5579918" y="4692512"/>
              <a:ext cx="33147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ru-RU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– 140,0 млн. рублей.</a:t>
              </a:r>
              <a:endParaRPr lang="ru-RU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24252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7877212"/>
              </p:ext>
            </p:extLst>
          </p:nvPr>
        </p:nvGraphicFramePr>
        <p:xfrm>
          <a:off x="127289" y="876660"/>
          <a:ext cx="8889424" cy="577735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2951"/>
                <a:gridCol w="2140527"/>
                <a:gridCol w="1205346"/>
                <a:gridCol w="1223264"/>
                <a:gridCol w="1046160"/>
                <a:gridCol w="1116846"/>
                <a:gridCol w="1414330"/>
              </a:tblGrid>
              <a:tr h="498143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районов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учреждения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 культуры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Объекты физической культуры и спорта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финансирования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72636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кровель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Замена                окон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Баганский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880,6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1 880,6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Барабинский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6 875,0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6 978,0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3193,0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17 046,0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Болотнинский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9 762,3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1 383,9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2250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14 296,2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Венгеровский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2 472,2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4 472,2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Доволенский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3 590,9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1 334,3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6 425,2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Здвинский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5 437,6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5 190,4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12 128,0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Искитимский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4 615,7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9 534,5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9000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25 650,2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Карасукский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3 422,9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5 258,9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4300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15 481,8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Каргатский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2000,0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2 000,0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Колыванский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4 076,4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721,6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10 298,0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Коченёвский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8 721,8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1 467,6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14 189,4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Кочковский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492,6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492,6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Краснозерский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399,0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3 516,1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2175,0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7 590,1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Куйбышевский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155,4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2 201,4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3455,0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2500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8 311,8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Купинский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8 503,3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7 936,8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3100,0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19 540,1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Кыштовский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7 628,1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3 246,3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1700,0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12 574,4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Маслянинский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122,3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1 622,3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52936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u="none" strike="noStrike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Мошковский</a:t>
                      </a:r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район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2 218,3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2 606,2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u="none" strike="noStrike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1500,0</a:t>
                      </a:r>
                      <a:endParaRPr lang="ru-RU" sz="16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1000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7 324,5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0" y="0"/>
            <a:ext cx="9144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распределении в 2017 году субсидий по 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 объектам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инфраструктуры за счет средств областного бюджета Новосибирской 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области, тыс. рублей</a:t>
            </a:r>
            <a:endParaRPr lang="ru-RU" sz="17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67144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8806423"/>
              </p:ext>
            </p:extLst>
          </p:nvPr>
        </p:nvGraphicFramePr>
        <p:xfrm>
          <a:off x="127288" y="1028977"/>
          <a:ext cx="8889424" cy="4966575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742951"/>
                <a:gridCol w="2140527"/>
                <a:gridCol w="1205346"/>
                <a:gridCol w="1223264"/>
                <a:gridCol w="1046160"/>
                <a:gridCol w="1116846"/>
                <a:gridCol w="1414330"/>
              </a:tblGrid>
              <a:tr h="54757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№п/п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районов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Образовательные учреждения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Учреждения культуры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Объекты физической культуры и спорта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Объем финансирования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79843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Ремонт кровель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400" b="1" u="none" strike="noStrike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Замена                окон</a:t>
                      </a:r>
                      <a:endParaRPr lang="ru-RU" sz="14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7685" marR="7685" marT="768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Новосибирский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906,3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440,3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3100,0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10 446,6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Северный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1068,0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1 068,0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Сузунский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2169,0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2 169,0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Татарский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1 423,5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684,9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2500,0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4 608,4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Тогучинский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9 464,5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8 004,2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1700,0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20 968,7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Чановский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648,1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1 039,6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2767,0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4 454,7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Черепановский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800,0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Чистоозерный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2 563,3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489,2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2087,0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5 139,5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Чулымский</a:t>
                      </a:r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 район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2 228,8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1 051,8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3 880,6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28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Город Бердск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2 042,9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2 042,9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Город </a:t>
                      </a:r>
                      <a:r>
                        <a:rPr lang="ru-RU" sz="16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Искитим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2 831,1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489,2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6 080,0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10 600,3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>
                  <a:txBody>
                    <a:bodyPr/>
                    <a:lstStyle/>
                    <a:p>
                      <a:pPr algn="ctr" fontAlgn="b"/>
                      <a:r>
                        <a:rPr lang="ru-RU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</a:t>
                      </a:r>
                      <a:endParaRPr lang="ru-RU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Город Новосибирск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12 055,5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32 886,4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1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 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3500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48 441,9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  <a:tr h="278505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Итого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100 000,0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100 000,0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54 894,0</a:t>
                      </a:r>
                    </a:p>
                  </a:txBody>
                  <a:tcPr marL="9525" marR="9525" marT="9525" marB="0" anchor="ctr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41 050</a:t>
                      </a:r>
                      <a:endParaRPr lang="ru-RU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295 944,0</a:t>
                      </a:r>
                    </a:p>
                  </a:txBody>
                  <a:tcPr marL="9525" marR="9525" marT="9525" marB="0" anchor="b">
                    <a:gradFill>
                      <a:gsLst>
                        <a:gs pos="0">
                          <a:srgbClr val="7030A0"/>
                        </a:gs>
                        <a:gs pos="17000">
                          <a:srgbClr val="85C2FF"/>
                        </a:gs>
                        <a:gs pos="35000">
                          <a:schemeClr val="bg1"/>
                        </a:gs>
                        <a:gs pos="100000">
                          <a:srgbClr val="FFEBFA"/>
                        </a:gs>
                      </a:gsLst>
                      <a:lin ang="5400000" scaled="0"/>
                    </a:gra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0" y="25108"/>
            <a:ext cx="9144000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ctr"/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Информация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распределении в 2017 году субсидий по 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муниципальным объектам </a:t>
            </a:r>
            <a:r>
              <a:rPr lang="ru-RU" sz="17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социальной инфраструктуры за счет средств областного бюджета Новосибирской </a:t>
            </a:r>
            <a:r>
              <a:rPr lang="ru-RU" sz="1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области, тыс. рублей</a:t>
            </a:r>
            <a:endParaRPr lang="ru-RU" sz="1700" b="1" dirty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48750" y="6365795"/>
            <a:ext cx="8446500" cy="0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11528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1120</TotalTime>
  <Words>1502</Words>
  <Application>Microsoft Office PowerPoint</Application>
  <PresentationFormat>Экран (4:3)</PresentationFormat>
  <Paragraphs>678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 presentation</dc:title>
  <dc:creator>Павел</dc:creator>
  <cp:lastModifiedBy>Александрова Элина Владимировна</cp:lastModifiedBy>
  <cp:revision>122</cp:revision>
  <cp:lastPrinted>2016-11-16T11:01:37Z</cp:lastPrinted>
  <dcterms:created xsi:type="dcterms:W3CDTF">2014-11-21T11:00:06Z</dcterms:created>
  <dcterms:modified xsi:type="dcterms:W3CDTF">2016-11-16T11:01:45Z</dcterms:modified>
</cp:coreProperties>
</file>